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Roboto Mono" panose="00000009000000000000" pitchFamily="49"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c/eoQmPi3aLVtZDyIuAv2CPHp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BCF65-201F-4A15-B30A-A34D86FD3841}">
  <a:tblStyle styleId="{DC1BCF65-201F-4A15-B30A-A34D86FD384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730"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6fdbdeca0e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6fdbdeca0e_2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Modeling Environmental Suitability</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Used </a:t>
            </a:r>
            <a:r>
              <a:rPr lang="en-US" sz="1100" b="1"/>
              <a:t>logistic regression</a:t>
            </a:r>
            <a:r>
              <a:rPr lang="en-US" sz="1100"/>
              <a:t> to relate species presence to environmental predictors.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Standardized all predictors before fitting.</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Computed coefficients → positive = variable increases suitability, negative = decreases.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Identified which environmental factors most influence presence.</a:t>
            </a:r>
            <a:endParaRPr sz="1100"/>
          </a:p>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Predicted Suitable and Unsuitable Areas</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Predicted probability of presence (0–1) for each point.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Classified:</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Green = Suitable (&gt;0.5)</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Red = Unsuitable (&lt;0.5)</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Showed </a:t>
            </a:r>
            <a:r>
              <a:rPr lang="en-US" sz="1100" b="1"/>
              <a:t>where environmental conditions are favorable</a:t>
            </a:r>
            <a:r>
              <a:rPr lang="en-US" sz="1100"/>
              <a:t> for colonization.</a:t>
            </a:r>
            <a:endParaRPr sz="1100"/>
          </a:p>
          <a:p>
            <a:pPr marL="0" lvl="0" indent="0" algn="l" rtl="0">
              <a:spcBef>
                <a:spcPts val="1200"/>
              </a:spcBef>
              <a:spcAft>
                <a:spcPts val="0"/>
              </a:spcAft>
              <a:buClr>
                <a:schemeClr val="dk1"/>
              </a:buClr>
              <a:buSzPts val="1100"/>
              <a:buFont typeface="Arial"/>
              <a:buNone/>
            </a:pPr>
            <a:endParaRPr/>
          </a:p>
          <a:p>
            <a:pPr marL="0" lvl="0" indent="0" algn="l" rtl="0">
              <a:spcBef>
                <a:spcPts val="0"/>
              </a:spcBef>
              <a:spcAft>
                <a:spcPts val="0"/>
              </a:spcAft>
              <a:buNone/>
            </a:pPr>
            <a:endParaRPr sz="1100"/>
          </a:p>
        </p:txBody>
      </p:sp>
      <p:sp>
        <p:nvSpPr>
          <p:cNvPr id="163" name="Google Shape;163;g36fdbdeca0e_2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fdbdeca0e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fdbdeca0e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Modeling Environmental Suitability</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Used </a:t>
            </a:r>
            <a:r>
              <a:rPr lang="en-US" sz="1100" b="1"/>
              <a:t>logistic regression</a:t>
            </a:r>
            <a:r>
              <a:rPr lang="en-US" sz="1100"/>
              <a:t> to relate species presence to environmental predictors.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Standardized all predictors before fitting.</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Computed coefficients → positive = variable increases suitability, negative = decreases.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Identified which environmental factors most influence presence.</a:t>
            </a:r>
            <a:endParaRPr sz="1100"/>
          </a:p>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Predicted Suitable and Unsuitable Areas</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Predicted probability of presence (0–1) for each point.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Classified:</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Green = Suitable (&gt;0.5)</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Red = Unsuitable (&lt;0.5)</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Showed </a:t>
            </a:r>
            <a:r>
              <a:rPr lang="en-US" sz="1100" b="1"/>
              <a:t>where environmental conditions are favorable</a:t>
            </a:r>
            <a:r>
              <a:rPr lang="en-US" sz="1100"/>
              <a:t> for colonization.</a:t>
            </a:r>
            <a:endParaRPr sz="1100"/>
          </a:p>
          <a:p>
            <a:pPr marL="0" lvl="0" indent="0" algn="l" rtl="0">
              <a:spcBef>
                <a:spcPts val="1200"/>
              </a:spcBef>
              <a:spcAft>
                <a:spcPts val="0"/>
              </a:spcAft>
              <a:buClr>
                <a:schemeClr val="dk1"/>
              </a:buClr>
              <a:buSzPts val="1100"/>
              <a:buFont typeface="Arial"/>
              <a:buNone/>
            </a:pPr>
            <a:endParaRPr/>
          </a:p>
          <a:p>
            <a:pPr marL="0" lvl="0" indent="0" algn="l" rtl="0">
              <a:spcBef>
                <a:spcPts val="0"/>
              </a:spcBef>
              <a:spcAft>
                <a:spcPts val="0"/>
              </a:spcAft>
              <a:buNone/>
            </a:pPr>
            <a:endParaRPr sz="1100"/>
          </a:p>
        </p:txBody>
      </p:sp>
      <p:sp>
        <p:nvSpPr>
          <p:cNvPr id="171" name="Google Shape;171;g36fdbdeca0e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a136a53d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a136a53d6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a136a53d6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a136a53d6b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a136a53d6b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3a136a53d6b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a136a53d6b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a136a53d6b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3a136a53d6b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fdbdeca0e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fdbdeca0e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36fdbdeca0e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fda62b7db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6fda62b7db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36fda62b7db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a136a53d6b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a136a53d6b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3a136a53d6b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fda62b7db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6fda62b7db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228600" algn="l" rtl="0">
              <a:lnSpc>
                <a:spcPct val="115000"/>
              </a:lnSpc>
              <a:spcBef>
                <a:spcPts val="1200"/>
              </a:spcBef>
              <a:spcAft>
                <a:spcPts val="1200"/>
              </a:spcAft>
              <a:buNone/>
            </a:pPr>
            <a:endParaRPr/>
          </a:p>
        </p:txBody>
      </p:sp>
      <p:sp>
        <p:nvSpPr>
          <p:cNvPr id="234" name="Google Shape;234;g36fda62b7db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6fda62b7db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6fda62b7db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36fda62b7db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894e72b90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3894e72b90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Introduction (summary)</a:t>
            </a:r>
            <a:endParaRPr sz="1100">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 Detection (Computer vision-CNN-RS, Environmental Conditions-based Risk Quantification) </a:t>
            </a:r>
            <a:endParaRPr sz="1100">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Early Detection(temporal-GNN, posterior prediction)</a:t>
            </a:r>
            <a:endParaRPr sz="1100">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 Conclusion and discussion (Implementation recommendations, Own data only, OS data only, hybrid data source)</a:t>
            </a: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
        <p:nvSpPr>
          <p:cNvPr id="98" name="Google Shape;98;g3894e72b90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894e72b907_1_9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3894e72b907_1_9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3894e72b907_1_9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fda62b7db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fda62b7db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36fda62b7db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fdbdeca0e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fdbdeca0e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36fdbdeca0e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fdbdeca0e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fdbdeca0e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36fdbdeca0e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6fdbdeca0e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6fdbdeca0e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36fdbdeca0e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fda62b7db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6fda62b7db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Clr>
                <a:schemeClr val="dk1"/>
              </a:buClr>
              <a:buSzPts val="1100"/>
              <a:buFont typeface="Arial"/>
              <a:buNone/>
            </a:pPr>
            <a:r>
              <a:rPr lang="en-US">
                <a:solidFill>
                  <a:srgbClr val="00427A"/>
                </a:solidFill>
                <a:latin typeface="Calibri"/>
                <a:ea typeface="Calibri"/>
                <a:cs typeface="Calibri"/>
                <a:sym typeface="Calibri"/>
              </a:rPr>
              <a:t>Environmental variables (SST, salinity, chlorophyll, etc.) were extracted from Bio-Oracle rasters for each observation point to characterize habitat conditions.</a:t>
            </a:r>
            <a:endParaRPr sz="100"/>
          </a:p>
        </p:txBody>
      </p:sp>
      <p:sp>
        <p:nvSpPr>
          <p:cNvPr id="140" name="Google Shape;140;g36fda62b7db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6fdbdeca0e_2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6fdbdeca0e_2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correlating environmental variables with species occurrence data, we identified environmental profiles favorable to </a:t>
            </a:r>
            <a:r>
              <a:rPr lang="en-US" sz="1100" i="1"/>
              <a:t>Rugulopteryx okamurae</a:t>
            </a:r>
            <a:r>
              <a:rPr lang="en-US" sz="1100"/>
              <a:t>.</a:t>
            </a:r>
            <a:endParaRPr sz="1100"/>
          </a:p>
          <a:p>
            <a:pPr marL="0" lvl="0" indent="0" algn="l" rtl="0">
              <a:lnSpc>
                <a:spcPct val="115000"/>
              </a:lnSpc>
              <a:spcBef>
                <a:spcPts val="1200"/>
              </a:spcBef>
              <a:spcAft>
                <a:spcPts val="0"/>
              </a:spcAft>
              <a:buClr>
                <a:schemeClr val="dk1"/>
              </a:buClr>
              <a:buSzPts val="1100"/>
              <a:buFont typeface="Arial"/>
              <a:buNone/>
            </a:pPr>
            <a:r>
              <a:rPr lang="en-US" sz="1100"/>
              <a:t>the continuous environmental variables are </a:t>
            </a:r>
            <a:r>
              <a:rPr lang="en-US" sz="1100" b="1"/>
              <a:t>not discretized</a:t>
            </a:r>
            <a:r>
              <a:rPr lang="en-US" sz="1100"/>
              <a:t>.</a:t>
            </a:r>
            <a:endParaRPr sz="1100"/>
          </a:p>
          <a:p>
            <a:pPr marL="0" lvl="0" indent="0" algn="l" rtl="0">
              <a:lnSpc>
                <a:spcPct val="115000"/>
              </a:lnSpc>
              <a:spcBef>
                <a:spcPts val="1200"/>
              </a:spcBef>
              <a:spcAft>
                <a:spcPts val="0"/>
              </a:spcAft>
              <a:buClr>
                <a:schemeClr val="dk1"/>
              </a:buClr>
              <a:buSzPts val="1100"/>
              <a:buFont typeface="Arial"/>
              <a:buNone/>
            </a:pPr>
            <a:r>
              <a:rPr lang="en-US" sz="1100"/>
              <a:t>The correlation between a </a:t>
            </a:r>
            <a:r>
              <a:rPr lang="en-US" sz="1100" b="1"/>
              <a:t>binary variable</a:t>
            </a:r>
            <a:r>
              <a:rPr lang="en-US" sz="1100"/>
              <a:t> (presence = 1, absence = 0) and </a:t>
            </a:r>
            <a:r>
              <a:rPr lang="en-US" sz="1100" b="1"/>
              <a:t>continuous variables</a:t>
            </a:r>
            <a:r>
              <a:rPr lang="en-US" sz="1100"/>
              <a:t> (e.g., temperature, salinity, etc.) is typically computed using a </a:t>
            </a:r>
            <a:r>
              <a:rPr lang="en-US" sz="1100" b="1"/>
              <a:t>point-biserial correlation</a:t>
            </a:r>
            <a:r>
              <a:rPr lang="en-US" sz="1100"/>
              <a:t>, which is mathematically a </a:t>
            </a:r>
            <a:r>
              <a:rPr lang="en-US" sz="1100" i="1"/>
              <a:t>special case of Pearson’s correlation coefficient</a:t>
            </a:r>
            <a:r>
              <a:rPr lang="en-US" sz="1100"/>
              <a:t>.</a:t>
            </a:r>
            <a:endParaRPr sz="1100"/>
          </a:p>
          <a:p>
            <a:pPr marL="0" lvl="0" indent="0" algn="l" rtl="0">
              <a:spcBef>
                <a:spcPts val="1200"/>
              </a:spcBef>
              <a:spcAft>
                <a:spcPts val="0"/>
              </a:spcAft>
              <a:buNone/>
            </a:pPr>
            <a:endParaRPr sz="1100"/>
          </a:p>
        </p:txBody>
      </p:sp>
      <p:sp>
        <p:nvSpPr>
          <p:cNvPr id="148" name="Google Shape;148;g36fdbdeca0e_2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6fdbdeca0e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6fdbdeca0e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Distribution of Rugulopteryx okamurae (GBIF Data)</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Mapped all occurrence points over world coastlines using </a:t>
            </a:r>
            <a:r>
              <a:rPr lang="en-US" sz="1100" b="1"/>
              <a:t>Cartopy</a:t>
            </a:r>
            <a:r>
              <a:rPr lang="en-US" sz="1100"/>
              <a: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Visualized current known distribution of the species.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Showed its spread along European and Mediterranean coasts.</a:t>
            </a:r>
            <a:endParaRPr sz="1100"/>
          </a:p>
          <a:p>
            <a:pPr marL="0" lvl="0" indent="0" algn="l" rtl="0">
              <a:lnSpc>
                <a:spcPct val="115000"/>
              </a:lnSpc>
              <a:spcBef>
                <a:spcPts val="1400"/>
              </a:spcBef>
              <a:spcAft>
                <a:spcPts val="0"/>
              </a:spcAft>
              <a:buNone/>
            </a:pPr>
            <a:r>
              <a:rPr lang="en-US" sz="1300" b="1"/>
              <a:t>Adding Pseudo-Absence Points</a:t>
            </a:r>
            <a:endParaRPr sz="1300" b="1"/>
          </a:p>
          <a:p>
            <a:pPr marL="0" lvl="0" indent="0" algn="l" rtl="0">
              <a:lnSpc>
                <a:spcPct val="115000"/>
              </a:lnSpc>
              <a:spcBef>
                <a:spcPts val="1200"/>
              </a:spcBef>
              <a:spcAft>
                <a:spcPts val="0"/>
              </a:spcAft>
              <a:buNone/>
            </a:pPr>
            <a:r>
              <a:rPr lang="en-US" sz="1100" b="1"/>
              <a:t>Title:</a:t>
            </a:r>
            <a:r>
              <a:rPr lang="en-US" sz="1100"/>
              <a:t> </a:t>
            </a:r>
            <a:r>
              <a:rPr lang="en-US" sz="1100" i="1"/>
              <a:t>Creating Background Data for Model Training</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Generated </a:t>
            </a:r>
            <a:r>
              <a:rPr lang="en-US" sz="1100" b="1"/>
              <a:t>500 random pseudo-absence points</a:t>
            </a:r>
            <a:r>
              <a:rPr lang="en-US" sz="1100"/>
              <a:t> in the same spatial extent (ocean area).</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Labeled occurrences as </a:t>
            </a:r>
            <a:r>
              <a:rPr lang="en-US" sz="1100">
                <a:solidFill>
                  <a:srgbClr val="188038"/>
                </a:solidFill>
                <a:latin typeface="Roboto Mono"/>
                <a:ea typeface="Roboto Mono"/>
                <a:cs typeface="Roboto Mono"/>
                <a:sym typeface="Roboto Mono"/>
              </a:rPr>
              <a:t>presence = 1</a:t>
            </a:r>
            <a:r>
              <a:rPr lang="en-US" sz="1100"/>
              <a:t>, absences as </a:t>
            </a:r>
            <a:r>
              <a:rPr lang="en-US" sz="1100">
                <a:solidFill>
                  <a:srgbClr val="188038"/>
                </a:solidFill>
                <a:latin typeface="Roboto Mono"/>
                <a:ea typeface="Roboto Mono"/>
                <a:cs typeface="Roboto Mono"/>
                <a:sym typeface="Roboto Mono"/>
              </a:rPr>
              <a:t>presence = 0</a:t>
            </a:r>
            <a:r>
              <a:rPr lang="en-US" sz="1100"/>
              <a: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This allowed training a </a:t>
            </a:r>
            <a:r>
              <a:rPr lang="en-US" sz="1100" b="1"/>
              <a:t>binary logistic regression model</a:t>
            </a:r>
            <a:r>
              <a:rPr lang="en-US" sz="1100"/>
              <a:t> (presence/absence prediction).</a:t>
            </a:r>
            <a:endParaRPr sz="1100"/>
          </a:p>
          <a:p>
            <a:pPr marL="0" lvl="0" indent="0" algn="l" rtl="0">
              <a:lnSpc>
                <a:spcPct val="115000"/>
              </a:lnSpc>
              <a:spcBef>
                <a:spcPts val="1200"/>
              </a:spcBef>
              <a:spcAft>
                <a:spcPts val="0"/>
              </a:spcAft>
              <a:buNone/>
            </a:pPr>
            <a:endParaRPr sz="1100"/>
          </a:p>
          <a:p>
            <a:pPr marL="0" lvl="0" indent="0" algn="l" rtl="0">
              <a:spcBef>
                <a:spcPts val="1200"/>
              </a:spcBef>
              <a:spcAft>
                <a:spcPts val="0"/>
              </a:spcAft>
              <a:buNone/>
            </a:pPr>
            <a:endParaRPr/>
          </a:p>
        </p:txBody>
      </p:sp>
      <p:sp>
        <p:nvSpPr>
          <p:cNvPr id="156" name="Google Shape;156;g36fdbdeca0e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Colour"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5"/>
          <p:cNvSpPr txBox="1">
            <a:spLocks noGrp="1"/>
          </p:cNvSpPr>
          <p:nvPr>
            <p:ph type="ctrTitle"/>
          </p:nvPr>
        </p:nvSpPr>
        <p:spPr>
          <a:xfrm>
            <a:off x="775570" y="4184850"/>
            <a:ext cx="9144000" cy="8161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5"/>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3500"/>
              <a:buNone/>
              <a:defRPr sz="3500">
                <a:solidFill>
                  <a:schemeClr val="lt1"/>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5"/>
          <p:cNvSpPr txBox="1">
            <a:spLocks noGrp="1"/>
          </p:cNvSpPr>
          <p:nvPr>
            <p:ph type="dt" idx="10"/>
          </p:nvPr>
        </p:nvSpPr>
        <p:spPr>
          <a:xfrm>
            <a:off x="775570" y="5901563"/>
            <a:ext cx="4077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0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 name="Google Shape;19;p35"/>
          <p:cNvPicPr preferRelativeResize="0"/>
          <p:nvPr/>
        </p:nvPicPr>
        <p:blipFill rotWithShape="1">
          <a:blip r:embed="rId3">
            <a:alphaModFix/>
          </a:blip>
          <a:srcRect/>
          <a:stretch/>
        </p:blipFill>
        <p:spPr>
          <a:xfrm>
            <a:off x="775570" y="682730"/>
            <a:ext cx="4921049" cy="30235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43"/>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int Turquiose">
  <p:cSld name="Point Turquiose">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44"/>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44"/>
          <p:cNvSpPr txBox="1"/>
          <p:nvPr/>
        </p:nvSpPr>
        <p:spPr>
          <a:xfrm>
            <a:off x="870860" y="1262017"/>
            <a:ext cx="7380512" cy="46320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1" i="0" u="none" strike="noStrike" cap="none">
                <a:solidFill>
                  <a:schemeClr val="lt1"/>
                </a:solidFill>
                <a:latin typeface="Arial"/>
                <a:ea typeface="Arial"/>
                <a:cs typeface="Arial"/>
                <a:sym typeface="Arial"/>
              </a:rPr>
              <a:t>Headline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Ut sem nisl, rhoncus id, lacinia quis, consequat scelerisque, pede. Aliquam fermentum eleifend nulla. Cum sociis natoque penatibus et magnis dis parturient montes, nascetur ridiculus mus. Vestibulum et leo vitae tortor facilisis aliquet. Nam dapibus hendrerit orci. Curabitur non metus in lacus semper suscipit.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int medium">
  <p:cSld name="Point medium">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45"/>
          <p:cNvPicPr preferRelativeResize="0"/>
          <p:nvPr/>
        </p:nvPicPr>
        <p:blipFill rotWithShape="1">
          <a:blip r:embed="rId3">
            <a:alphaModFix/>
          </a:blip>
          <a:srcRect/>
          <a:stretch/>
        </p:blipFill>
        <p:spPr>
          <a:xfrm>
            <a:off x="4952165" y="3305069"/>
            <a:ext cx="8928728" cy="3552931"/>
          </a:xfrm>
          <a:prstGeom prst="rect">
            <a:avLst/>
          </a:prstGeom>
          <a:noFill/>
          <a:ln>
            <a:noFill/>
          </a:ln>
        </p:spPr>
      </p:pic>
      <p:pic>
        <p:nvPicPr>
          <p:cNvPr id="71" name="Google Shape;71;p45"/>
          <p:cNvPicPr preferRelativeResize="0"/>
          <p:nvPr/>
        </p:nvPicPr>
        <p:blipFill rotWithShape="1">
          <a:blip r:embed="rId4">
            <a:alphaModFix/>
          </a:blip>
          <a:srcRect/>
          <a:stretch/>
        </p:blipFill>
        <p:spPr>
          <a:xfrm>
            <a:off x="3175" y="0"/>
            <a:ext cx="12188825" cy="6859786"/>
          </a:xfrm>
          <a:prstGeom prst="rect">
            <a:avLst/>
          </a:prstGeom>
          <a:noFill/>
          <a:ln>
            <a:noFill/>
          </a:ln>
        </p:spPr>
      </p:pic>
      <p:sp>
        <p:nvSpPr>
          <p:cNvPr id="72" name="Google Shape;72;p45"/>
          <p:cNvSpPr txBox="1"/>
          <p:nvPr/>
        </p:nvSpPr>
        <p:spPr>
          <a:xfrm>
            <a:off x="870860" y="1262017"/>
            <a:ext cx="4267197"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1" i="0" u="none" strike="noStrike" cap="none">
                <a:solidFill>
                  <a:srgbClr val="0195A0"/>
                </a:solidFill>
                <a:latin typeface="Arial"/>
                <a:ea typeface="Arial"/>
                <a:cs typeface="Arial"/>
                <a:sym typeface="Arial"/>
              </a:rPr>
              <a:t>Headline</a:t>
            </a:r>
            <a:endParaRPr sz="45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 light">
  <p:cSld name="Point light">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46"/>
          <p:cNvPicPr preferRelativeResize="0"/>
          <p:nvPr/>
        </p:nvPicPr>
        <p:blipFill rotWithShape="1">
          <a:blip r:embed="rId3">
            <a:alphaModFix/>
          </a:blip>
          <a:srcRect/>
          <a:stretch/>
        </p:blipFill>
        <p:spPr>
          <a:xfrm>
            <a:off x="5366117" y="656799"/>
            <a:ext cx="11071312" cy="6201201"/>
          </a:xfrm>
          <a:prstGeom prst="rect">
            <a:avLst/>
          </a:prstGeom>
          <a:noFill/>
          <a:ln>
            <a:noFill/>
          </a:ln>
        </p:spPr>
      </p:pic>
      <p:pic>
        <p:nvPicPr>
          <p:cNvPr id="75" name="Google Shape;75;p46"/>
          <p:cNvPicPr preferRelativeResize="0"/>
          <p:nvPr/>
        </p:nvPicPr>
        <p:blipFill rotWithShape="1">
          <a:blip r:embed="rId4">
            <a:alphaModFix/>
          </a:blip>
          <a:srcRect/>
          <a:stretch/>
        </p:blipFill>
        <p:spPr>
          <a:xfrm>
            <a:off x="3176" y="0"/>
            <a:ext cx="12188821" cy="6859785"/>
          </a:xfrm>
          <a:prstGeom prst="rect">
            <a:avLst/>
          </a:prstGeom>
          <a:noFill/>
          <a:ln>
            <a:noFill/>
          </a:ln>
        </p:spPr>
      </p:pic>
      <p:sp>
        <p:nvSpPr>
          <p:cNvPr id="76" name="Google Shape;76;p46"/>
          <p:cNvSpPr txBox="1"/>
          <p:nvPr/>
        </p:nvSpPr>
        <p:spPr>
          <a:xfrm>
            <a:off x="870860" y="1262017"/>
            <a:ext cx="4267197"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1" i="0" u="none" strike="noStrike" cap="none">
                <a:solidFill>
                  <a:srgbClr val="0195A0"/>
                </a:solidFill>
                <a:latin typeface="Arial"/>
                <a:ea typeface="Arial"/>
                <a:cs typeface="Arial"/>
                <a:sym typeface="Arial"/>
              </a:rPr>
              <a:t>Headline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134579"/>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 dark">
  <p:cSld name="Point dark">
    <p:bg>
      <p:bgPr>
        <a:blipFill>
          <a:blip r:embed="rId2">
            <a:alphaModFix/>
          </a:blip>
          <a:stretch>
            <a:fillRect/>
          </a:stretch>
        </a:blipFill>
        <a:effectLst/>
      </p:bgPr>
    </p:bg>
    <p:spTree>
      <p:nvGrpSpPr>
        <p:cNvPr id="1" name="Shape 77"/>
        <p:cNvGrpSpPr/>
        <p:nvPr/>
      </p:nvGrpSpPr>
      <p:grpSpPr>
        <a:xfrm>
          <a:off x="0" y="0"/>
          <a:ext cx="0" cy="0"/>
          <a:chOff x="0" y="0"/>
          <a:chExt cx="0" cy="0"/>
        </a:xfrm>
      </p:grpSpPr>
      <p:pic>
        <p:nvPicPr>
          <p:cNvPr id="78" name="Google Shape;78;p47"/>
          <p:cNvPicPr preferRelativeResize="0"/>
          <p:nvPr/>
        </p:nvPicPr>
        <p:blipFill rotWithShape="1">
          <a:blip r:embed="rId3">
            <a:alphaModFix/>
          </a:blip>
          <a:srcRect/>
          <a:stretch/>
        </p:blipFill>
        <p:spPr>
          <a:xfrm>
            <a:off x="-1088573" y="1468037"/>
            <a:ext cx="9622971" cy="5389964"/>
          </a:xfrm>
          <a:prstGeom prst="rect">
            <a:avLst/>
          </a:prstGeom>
          <a:noFill/>
          <a:ln>
            <a:noFill/>
          </a:ln>
        </p:spPr>
      </p:pic>
      <p:pic>
        <p:nvPicPr>
          <p:cNvPr id="79" name="Google Shape;79;p47"/>
          <p:cNvPicPr preferRelativeResize="0"/>
          <p:nvPr/>
        </p:nvPicPr>
        <p:blipFill rotWithShape="1">
          <a:blip r:embed="rId4">
            <a:alphaModFix/>
          </a:blip>
          <a:srcRect/>
          <a:stretch/>
        </p:blipFill>
        <p:spPr>
          <a:xfrm>
            <a:off x="3176" y="0"/>
            <a:ext cx="12188821" cy="6859784"/>
          </a:xfrm>
          <a:prstGeom prst="rect">
            <a:avLst/>
          </a:prstGeom>
          <a:noFill/>
          <a:ln>
            <a:noFill/>
          </a:ln>
        </p:spPr>
      </p:pic>
      <p:sp>
        <p:nvSpPr>
          <p:cNvPr id="80" name="Google Shape;80;p47"/>
          <p:cNvSpPr txBox="1"/>
          <p:nvPr/>
        </p:nvSpPr>
        <p:spPr>
          <a:xfrm>
            <a:off x="8102148" y="1262017"/>
            <a:ext cx="3502023"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chemeClr val="lt1"/>
                </a:solidFill>
                <a:latin typeface="Arial"/>
                <a:ea typeface="Arial"/>
                <a:cs typeface="Arial"/>
                <a:sym typeface="Arial"/>
              </a:rPr>
              <a:t>Lorem ipsum dolor sit amet, consectetuer adipiscing elit.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9"/>
          <p:cNvSpPr>
            <a:spLocks noGrp="1"/>
          </p:cNvSpPr>
          <p:nvPr>
            <p:ph type="pic" idx="2"/>
          </p:nvPr>
        </p:nvSpPr>
        <p:spPr>
          <a:xfrm>
            <a:off x="5183188" y="987425"/>
            <a:ext cx="6172200" cy="4873625"/>
          </a:xfrm>
          <a:prstGeom prst="rect">
            <a:avLst/>
          </a:prstGeom>
          <a:noFill/>
          <a:ln>
            <a:noFill/>
          </a:ln>
        </p:spPr>
      </p:sp>
      <p:sp>
        <p:nvSpPr>
          <p:cNvPr id="84" name="Google Shape;84;p4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427A"/>
              </a:buClr>
              <a:buSzPts val="1600"/>
              <a:buNone/>
              <a:defRPr sz="1600"/>
            </a:lvl1pPr>
            <a:lvl2pPr marL="914400" lvl="1" indent="-228600" algn="l">
              <a:lnSpc>
                <a:spcPct val="90000"/>
              </a:lnSpc>
              <a:spcBef>
                <a:spcPts val="500"/>
              </a:spcBef>
              <a:spcAft>
                <a:spcPts val="0"/>
              </a:spcAft>
              <a:buClr>
                <a:srgbClr val="00427A"/>
              </a:buClr>
              <a:buSzPts val="1400"/>
              <a:buNone/>
              <a:defRPr sz="1400"/>
            </a:lvl2pPr>
            <a:lvl3pPr marL="1371600" lvl="2" indent="-228600" algn="l">
              <a:lnSpc>
                <a:spcPct val="90000"/>
              </a:lnSpc>
              <a:spcBef>
                <a:spcPts val="500"/>
              </a:spcBef>
              <a:spcAft>
                <a:spcPts val="0"/>
              </a:spcAft>
              <a:buClr>
                <a:srgbClr val="00427A"/>
              </a:buClr>
              <a:buSzPts val="1200"/>
              <a:buNone/>
              <a:defRPr sz="1200"/>
            </a:lvl3pPr>
            <a:lvl4pPr marL="1828800" lvl="3" indent="-228600" algn="l">
              <a:lnSpc>
                <a:spcPct val="90000"/>
              </a:lnSpc>
              <a:spcBef>
                <a:spcPts val="500"/>
              </a:spcBef>
              <a:spcAft>
                <a:spcPts val="0"/>
              </a:spcAft>
              <a:buClr>
                <a:srgbClr val="00427A"/>
              </a:buClr>
              <a:buSzPts val="1000"/>
              <a:buNone/>
              <a:defRPr sz="1000"/>
            </a:lvl4pPr>
            <a:lvl5pPr marL="2286000" lvl="4" indent="-228600" algn="l">
              <a:lnSpc>
                <a:spcPct val="90000"/>
              </a:lnSpc>
              <a:spcBef>
                <a:spcPts val="500"/>
              </a:spcBef>
              <a:spcAft>
                <a:spcPts val="0"/>
              </a:spcAft>
              <a:buClr>
                <a:srgbClr val="00427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49"/>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9"/>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49"/>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6"/>
          <p:cNvSpPr txBox="1">
            <a:spLocks noGrp="1"/>
          </p:cNvSpPr>
          <p:nvPr>
            <p:ph type="body" idx="1"/>
          </p:nvPr>
        </p:nvSpPr>
        <p:spPr>
          <a:xfrm>
            <a:off x="838200" y="1825625"/>
            <a:ext cx="8348602" cy="414929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427A"/>
              </a:buClr>
              <a:buSzPts val="1800"/>
              <a:buChar char="•"/>
              <a:defRPr/>
            </a:lvl1pPr>
            <a:lvl2pPr marL="914400" lvl="1" indent="-342900" algn="l">
              <a:lnSpc>
                <a:spcPct val="90000"/>
              </a:lnSpc>
              <a:spcBef>
                <a:spcPts val="500"/>
              </a:spcBef>
              <a:spcAft>
                <a:spcPts val="0"/>
              </a:spcAft>
              <a:buClr>
                <a:srgbClr val="00427A"/>
              </a:buClr>
              <a:buSzPts val="1800"/>
              <a:buChar char="•"/>
              <a:defRPr/>
            </a:lvl2pPr>
            <a:lvl3pPr marL="1371600" lvl="2" indent="-342900" algn="l">
              <a:lnSpc>
                <a:spcPct val="90000"/>
              </a:lnSpc>
              <a:spcBef>
                <a:spcPts val="500"/>
              </a:spcBef>
              <a:spcAft>
                <a:spcPts val="0"/>
              </a:spcAft>
              <a:buClr>
                <a:srgbClr val="00427A"/>
              </a:buClr>
              <a:buSzPts val="1800"/>
              <a:buChar char="•"/>
              <a:defRPr/>
            </a:lvl3pPr>
            <a:lvl4pPr marL="1828800" lvl="3" indent="-342900" algn="l">
              <a:lnSpc>
                <a:spcPct val="90000"/>
              </a:lnSpc>
              <a:spcBef>
                <a:spcPts val="500"/>
              </a:spcBef>
              <a:spcAft>
                <a:spcPts val="0"/>
              </a:spcAft>
              <a:buClr>
                <a:srgbClr val="00427A"/>
              </a:buClr>
              <a:buSzPts val="1800"/>
              <a:buChar char="•"/>
              <a:defRPr/>
            </a:lvl4pPr>
            <a:lvl5pPr marL="2286000" lvl="4" indent="-342900" algn="l">
              <a:lnSpc>
                <a:spcPct val="90000"/>
              </a:lnSpc>
              <a:spcBef>
                <a:spcPts val="500"/>
              </a:spcBef>
              <a:spcAft>
                <a:spcPts val="0"/>
              </a:spcAft>
              <a:buClr>
                <a:srgbClr val="00427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6"/>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Point Turquiose">
  <p:cSld name="1_Point Turquiose">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39"/>
          <p:cNvSpPr txBox="1">
            <a:spLocks noGrp="1"/>
          </p:cNvSpPr>
          <p:nvPr>
            <p:ph type="title"/>
          </p:nvPr>
        </p:nvSpPr>
        <p:spPr>
          <a:xfrm>
            <a:off x="838200" y="980788"/>
            <a:ext cx="834860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9"/>
          <p:cNvSpPr txBox="1">
            <a:spLocks noGrp="1"/>
          </p:cNvSpPr>
          <p:nvPr>
            <p:ph type="body" idx="1"/>
          </p:nvPr>
        </p:nvSpPr>
        <p:spPr>
          <a:xfrm>
            <a:off x="838200" y="2306351"/>
            <a:ext cx="8348602" cy="366856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
        <p:cNvGrpSpPr/>
        <p:nvPr/>
      </p:nvGrpSpPr>
      <p:grpSpPr>
        <a:xfrm>
          <a:off x="0" y="0"/>
          <a:ext cx="0" cy="0"/>
          <a:chOff x="0" y="0"/>
          <a:chExt cx="0" cy="0"/>
        </a:xfrm>
      </p:grpSpPr>
      <p:sp>
        <p:nvSpPr>
          <p:cNvPr id="28" name="Google Shape;28;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00427A"/>
              </a:buClr>
              <a:buSzPts val="3200"/>
              <a:buChar char="•"/>
              <a:defRPr sz="3200"/>
            </a:lvl1pPr>
            <a:lvl2pPr marL="914400" lvl="1" indent="-406400" algn="l">
              <a:lnSpc>
                <a:spcPct val="90000"/>
              </a:lnSpc>
              <a:spcBef>
                <a:spcPts val="500"/>
              </a:spcBef>
              <a:spcAft>
                <a:spcPts val="0"/>
              </a:spcAft>
              <a:buClr>
                <a:srgbClr val="00427A"/>
              </a:buClr>
              <a:buSzPts val="2800"/>
              <a:buChar char="•"/>
              <a:defRPr sz="2800"/>
            </a:lvl2pPr>
            <a:lvl3pPr marL="1371600" lvl="2" indent="-381000" algn="l">
              <a:lnSpc>
                <a:spcPct val="90000"/>
              </a:lnSpc>
              <a:spcBef>
                <a:spcPts val="500"/>
              </a:spcBef>
              <a:spcAft>
                <a:spcPts val="0"/>
              </a:spcAft>
              <a:buClr>
                <a:srgbClr val="00427A"/>
              </a:buClr>
              <a:buSzPts val="2400"/>
              <a:buChar char="•"/>
              <a:defRPr sz="2400"/>
            </a:lvl3pPr>
            <a:lvl4pPr marL="1828800" lvl="3" indent="-355600" algn="l">
              <a:lnSpc>
                <a:spcPct val="90000"/>
              </a:lnSpc>
              <a:spcBef>
                <a:spcPts val="500"/>
              </a:spcBef>
              <a:spcAft>
                <a:spcPts val="0"/>
              </a:spcAft>
              <a:buClr>
                <a:srgbClr val="00427A"/>
              </a:buClr>
              <a:buSzPts val="2000"/>
              <a:buChar char="•"/>
              <a:defRPr sz="2000"/>
            </a:lvl4pPr>
            <a:lvl5pPr marL="2286000" lvl="4" indent="-355600" algn="l">
              <a:lnSpc>
                <a:spcPct val="90000"/>
              </a:lnSpc>
              <a:spcBef>
                <a:spcPts val="500"/>
              </a:spcBef>
              <a:spcAft>
                <a:spcPts val="0"/>
              </a:spcAft>
              <a:buClr>
                <a:srgbClr val="00427A"/>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0" name="Google Shape;30;p4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427A"/>
              </a:buClr>
              <a:buSzPts val="1600"/>
              <a:buNone/>
              <a:defRPr sz="1600"/>
            </a:lvl1pPr>
            <a:lvl2pPr marL="914400" lvl="1" indent="-228600" algn="l">
              <a:lnSpc>
                <a:spcPct val="90000"/>
              </a:lnSpc>
              <a:spcBef>
                <a:spcPts val="500"/>
              </a:spcBef>
              <a:spcAft>
                <a:spcPts val="0"/>
              </a:spcAft>
              <a:buClr>
                <a:srgbClr val="00427A"/>
              </a:buClr>
              <a:buSzPts val="1400"/>
              <a:buNone/>
              <a:defRPr sz="1400"/>
            </a:lvl2pPr>
            <a:lvl3pPr marL="1371600" lvl="2" indent="-228600" algn="l">
              <a:lnSpc>
                <a:spcPct val="90000"/>
              </a:lnSpc>
              <a:spcBef>
                <a:spcPts val="500"/>
              </a:spcBef>
              <a:spcAft>
                <a:spcPts val="0"/>
              </a:spcAft>
              <a:buClr>
                <a:srgbClr val="00427A"/>
              </a:buClr>
              <a:buSzPts val="1200"/>
              <a:buNone/>
              <a:defRPr sz="1200"/>
            </a:lvl3pPr>
            <a:lvl4pPr marL="1828800" lvl="3" indent="-228600" algn="l">
              <a:lnSpc>
                <a:spcPct val="90000"/>
              </a:lnSpc>
              <a:spcBef>
                <a:spcPts val="500"/>
              </a:spcBef>
              <a:spcAft>
                <a:spcPts val="0"/>
              </a:spcAft>
              <a:buClr>
                <a:srgbClr val="00427A"/>
              </a:buClr>
              <a:buSzPts val="1000"/>
              <a:buNone/>
              <a:defRPr sz="1000"/>
            </a:lvl4pPr>
            <a:lvl5pPr marL="2286000" lvl="4" indent="-228600" algn="l">
              <a:lnSpc>
                <a:spcPct val="90000"/>
              </a:lnSpc>
              <a:spcBef>
                <a:spcPts val="500"/>
              </a:spcBef>
              <a:spcAft>
                <a:spcPts val="0"/>
              </a:spcAft>
              <a:buClr>
                <a:srgbClr val="00427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 name="Google Shape;31;p48"/>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8"/>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8"/>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427A"/>
              </a:buClr>
              <a:buSzPts val="1800"/>
              <a:buChar char="•"/>
              <a:defRPr/>
            </a:lvl1pPr>
            <a:lvl2pPr marL="914400" lvl="1" indent="-342900" algn="l">
              <a:lnSpc>
                <a:spcPct val="90000"/>
              </a:lnSpc>
              <a:spcBef>
                <a:spcPts val="500"/>
              </a:spcBef>
              <a:spcAft>
                <a:spcPts val="0"/>
              </a:spcAft>
              <a:buClr>
                <a:srgbClr val="00427A"/>
              </a:buClr>
              <a:buSzPts val="1800"/>
              <a:buChar char="•"/>
              <a:defRPr/>
            </a:lvl2pPr>
            <a:lvl3pPr marL="1371600" lvl="2" indent="-342900" algn="l">
              <a:lnSpc>
                <a:spcPct val="90000"/>
              </a:lnSpc>
              <a:spcBef>
                <a:spcPts val="500"/>
              </a:spcBef>
              <a:spcAft>
                <a:spcPts val="0"/>
              </a:spcAft>
              <a:buClr>
                <a:srgbClr val="00427A"/>
              </a:buClr>
              <a:buSzPts val="1800"/>
              <a:buChar char="•"/>
              <a:defRPr/>
            </a:lvl3pPr>
            <a:lvl4pPr marL="1828800" lvl="3" indent="-342900" algn="l">
              <a:lnSpc>
                <a:spcPct val="90000"/>
              </a:lnSpc>
              <a:spcBef>
                <a:spcPts val="500"/>
              </a:spcBef>
              <a:spcAft>
                <a:spcPts val="0"/>
              </a:spcAft>
              <a:buClr>
                <a:srgbClr val="00427A"/>
              </a:buClr>
              <a:buSzPts val="1800"/>
              <a:buChar char="•"/>
              <a:defRPr/>
            </a:lvl4pPr>
            <a:lvl5pPr marL="2286000" lvl="4" indent="-342900" algn="l">
              <a:lnSpc>
                <a:spcPct val="90000"/>
              </a:lnSpc>
              <a:spcBef>
                <a:spcPts val="500"/>
              </a:spcBef>
              <a:spcAft>
                <a:spcPts val="0"/>
              </a:spcAft>
              <a:buClr>
                <a:srgbClr val="00427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427A"/>
              </a:buClr>
              <a:buSzPts val="1800"/>
              <a:buChar char="•"/>
              <a:defRPr/>
            </a:lvl1pPr>
            <a:lvl2pPr marL="914400" lvl="1" indent="-342900" algn="l">
              <a:lnSpc>
                <a:spcPct val="90000"/>
              </a:lnSpc>
              <a:spcBef>
                <a:spcPts val="500"/>
              </a:spcBef>
              <a:spcAft>
                <a:spcPts val="0"/>
              </a:spcAft>
              <a:buClr>
                <a:srgbClr val="00427A"/>
              </a:buClr>
              <a:buSzPts val="1800"/>
              <a:buChar char="•"/>
              <a:defRPr/>
            </a:lvl2pPr>
            <a:lvl3pPr marL="1371600" lvl="2" indent="-342900" algn="l">
              <a:lnSpc>
                <a:spcPct val="90000"/>
              </a:lnSpc>
              <a:spcBef>
                <a:spcPts val="500"/>
              </a:spcBef>
              <a:spcAft>
                <a:spcPts val="0"/>
              </a:spcAft>
              <a:buClr>
                <a:srgbClr val="00427A"/>
              </a:buClr>
              <a:buSzPts val="1800"/>
              <a:buChar char="•"/>
              <a:defRPr/>
            </a:lvl3pPr>
            <a:lvl4pPr marL="1828800" lvl="3" indent="-342900" algn="l">
              <a:lnSpc>
                <a:spcPct val="90000"/>
              </a:lnSpc>
              <a:spcBef>
                <a:spcPts val="500"/>
              </a:spcBef>
              <a:spcAft>
                <a:spcPts val="0"/>
              </a:spcAft>
              <a:buClr>
                <a:srgbClr val="00427A"/>
              </a:buClr>
              <a:buSzPts val="1800"/>
              <a:buChar char="•"/>
              <a:defRPr/>
            </a:lvl4pPr>
            <a:lvl5pPr marL="2286000" lvl="4" indent="-342900" algn="l">
              <a:lnSpc>
                <a:spcPct val="90000"/>
              </a:lnSpc>
              <a:spcBef>
                <a:spcPts val="500"/>
              </a:spcBef>
              <a:spcAft>
                <a:spcPts val="0"/>
              </a:spcAft>
              <a:buClr>
                <a:srgbClr val="00427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8"/>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8"/>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8"/>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40"/>
          <p:cNvSpPr txBox="1">
            <a:spLocks noGrp="1"/>
          </p:cNvSpPr>
          <p:nvPr>
            <p:ph type="ctrTitle"/>
          </p:nvPr>
        </p:nvSpPr>
        <p:spPr>
          <a:xfrm>
            <a:off x="775570" y="4184850"/>
            <a:ext cx="9144000" cy="8161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0"/>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3500"/>
              <a:buNone/>
              <a:defRPr sz="3500">
                <a:solidFill>
                  <a:schemeClr val="lt1"/>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9" name="Google Shape;49;p40"/>
          <p:cNvPicPr preferRelativeResize="0"/>
          <p:nvPr/>
        </p:nvPicPr>
        <p:blipFill rotWithShape="1">
          <a:blip r:embed="rId3">
            <a:alphaModFix/>
          </a:blip>
          <a:srcRect/>
          <a:stretch/>
        </p:blipFill>
        <p:spPr>
          <a:xfrm>
            <a:off x="775570" y="661140"/>
            <a:ext cx="4921049" cy="3023526"/>
          </a:xfrm>
          <a:prstGeom prst="rect">
            <a:avLst/>
          </a:prstGeom>
          <a:noFill/>
          <a:ln>
            <a:noFill/>
          </a:ln>
        </p:spPr>
      </p:pic>
      <p:sp>
        <p:nvSpPr>
          <p:cNvPr id="50" name="Google Shape;50;p40"/>
          <p:cNvSpPr txBox="1">
            <a:spLocks noGrp="1"/>
          </p:cNvSpPr>
          <p:nvPr>
            <p:ph type="dt" idx="10"/>
          </p:nvPr>
        </p:nvSpPr>
        <p:spPr>
          <a:xfrm>
            <a:off x="775570" y="5901563"/>
            <a:ext cx="4077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0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Light">
  <p:cSld name="Title Slide Ligh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41"/>
          <p:cNvSpPr txBox="1">
            <a:spLocks noGrp="1"/>
          </p:cNvSpPr>
          <p:nvPr>
            <p:ph type="ctrTitle"/>
          </p:nvPr>
        </p:nvSpPr>
        <p:spPr>
          <a:xfrm>
            <a:off x="775570" y="4184850"/>
            <a:ext cx="9144000" cy="8161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4500"/>
              <a:buFont typeface="Calibri"/>
              <a:buNone/>
              <a:defRPr sz="4500">
                <a:solidFill>
                  <a:srgbClr val="00959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1"/>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427A"/>
              </a:buClr>
              <a:buSzPts val="3500"/>
              <a:buNone/>
              <a:defRPr sz="3500">
                <a:solidFill>
                  <a:srgbClr val="00427A"/>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 name="Google Shape;54;p41"/>
          <p:cNvSpPr txBox="1">
            <a:spLocks noGrp="1"/>
          </p:cNvSpPr>
          <p:nvPr>
            <p:ph type="dt" idx="10"/>
          </p:nvPr>
        </p:nvSpPr>
        <p:spPr>
          <a:xfrm>
            <a:off x="775570" y="5901563"/>
            <a:ext cx="4077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000">
                <a:solidFill>
                  <a:srgbClr val="00427A"/>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5" name="Google Shape;55;p41"/>
          <p:cNvPicPr preferRelativeResize="0"/>
          <p:nvPr/>
        </p:nvPicPr>
        <p:blipFill rotWithShape="1">
          <a:blip r:embed="rId3">
            <a:alphaModFix/>
          </a:blip>
          <a:srcRect/>
          <a:stretch/>
        </p:blipFill>
        <p:spPr>
          <a:xfrm>
            <a:off x="870858" y="764010"/>
            <a:ext cx="4921049" cy="30235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831850" y="1709738"/>
            <a:ext cx="8354952"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59" name="Google Shape;59;p42"/>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2"/>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959F"/>
              </a:buClr>
              <a:buSzPts val="4400"/>
              <a:buFont typeface="Calibri"/>
              <a:buNone/>
              <a:defRPr sz="4400" b="1" i="0" u="none" strike="noStrike" cap="none">
                <a:solidFill>
                  <a:srgbClr val="00959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4"/>
          <p:cNvSpPr txBox="1">
            <a:spLocks noGrp="1"/>
          </p:cNvSpPr>
          <p:nvPr>
            <p:ph type="body" idx="1"/>
          </p:nvPr>
        </p:nvSpPr>
        <p:spPr>
          <a:xfrm>
            <a:off x="838200" y="1825625"/>
            <a:ext cx="8348602" cy="414929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427A"/>
              </a:buClr>
              <a:buSzPts val="2800"/>
              <a:buFont typeface="Arial"/>
              <a:buChar char="•"/>
              <a:defRPr sz="2800" b="0" i="0" u="none" strike="noStrike" cap="none">
                <a:solidFill>
                  <a:srgbClr val="00427A"/>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427A"/>
              </a:buClr>
              <a:buSzPts val="2400"/>
              <a:buFont typeface="Arial"/>
              <a:buChar char="•"/>
              <a:defRPr sz="2400" b="0" i="0" u="none" strike="noStrike" cap="none">
                <a:solidFill>
                  <a:srgbClr val="00427A"/>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427A"/>
              </a:buClr>
              <a:buSzPts val="2000"/>
              <a:buFont typeface="Arial"/>
              <a:buChar char="•"/>
              <a:defRPr sz="2000" b="0" i="0" u="none" strike="noStrike" cap="none">
                <a:solidFill>
                  <a:srgbClr val="00427A"/>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427A"/>
              </a:buClr>
              <a:buSzPts val="1800"/>
              <a:buFont typeface="Arial"/>
              <a:buChar char="•"/>
              <a:defRPr sz="1800" b="0" i="0" u="none" strike="noStrike" cap="none">
                <a:solidFill>
                  <a:srgbClr val="00427A"/>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427A"/>
              </a:buClr>
              <a:buSzPts val="1800"/>
              <a:buFont typeface="Arial"/>
              <a:buChar char="•"/>
              <a:defRPr sz="1800" b="0" i="0" u="none" strike="noStrike" cap="none">
                <a:solidFill>
                  <a:srgbClr val="00427A"/>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4"/>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34"/>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34"/>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oi.org/10.1016/j.marenvres.2025.10709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775570" y="4184850"/>
            <a:ext cx="9144000" cy="816192"/>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FFFF"/>
              </a:buClr>
              <a:buSzPct val="100000"/>
              <a:buFont typeface="Calibri"/>
              <a:buNone/>
            </a:pPr>
            <a:r>
              <a:rPr lang="en-US" sz="4800">
                <a:solidFill>
                  <a:srgbClr val="FFFFFF"/>
                </a:solidFill>
              </a:rPr>
              <a:t>AI-Sandbox: </a:t>
            </a:r>
            <a:r>
              <a:rPr lang="en-US" sz="4800">
                <a:solidFill>
                  <a:srgbClr val="FFFFFF"/>
                </a:solidFill>
                <a:highlight>
                  <a:srgbClr val="FF0000"/>
                </a:highlight>
              </a:rPr>
              <a:t>R</a:t>
            </a:r>
            <a:r>
              <a:rPr lang="en-US" sz="4800">
                <a:solidFill>
                  <a:srgbClr val="FFFFFF"/>
                </a:solidFill>
              </a:rPr>
              <a:t>ugulopteryx </a:t>
            </a:r>
            <a:r>
              <a:rPr lang="en-US" sz="4800">
                <a:solidFill>
                  <a:schemeClr val="dk1"/>
                </a:solidFill>
                <a:highlight>
                  <a:srgbClr val="00FF00"/>
                </a:highlight>
              </a:rPr>
              <a:t>OK</a:t>
            </a:r>
            <a:r>
              <a:rPr lang="en-US" sz="4800">
                <a:solidFill>
                  <a:srgbClr val="FFFFFF"/>
                </a:solidFill>
              </a:rPr>
              <a:t>amurae</a:t>
            </a:r>
            <a:endParaRPr/>
          </a:p>
        </p:txBody>
      </p:sp>
      <p:sp>
        <p:nvSpPr>
          <p:cNvPr id="93" name="Google Shape;93;p1"/>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fontScale="62500" lnSpcReduction="10000"/>
          </a:bodyPr>
          <a:lstStyle/>
          <a:p>
            <a:pPr marL="0" lvl="0" indent="0" algn="l" rtl="0">
              <a:lnSpc>
                <a:spcPct val="90000"/>
              </a:lnSpc>
              <a:spcBef>
                <a:spcPts val="0"/>
              </a:spcBef>
              <a:spcAft>
                <a:spcPts val="0"/>
              </a:spcAft>
              <a:buClr>
                <a:schemeClr val="lt1"/>
              </a:buClr>
              <a:buSzPct val="100000"/>
              <a:buNone/>
            </a:pPr>
            <a:r>
              <a:rPr lang="en-US"/>
              <a:t>Detecting and Early Detection of the Invasive Species RO</a:t>
            </a:r>
            <a:endParaRPr/>
          </a:p>
          <a:p>
            <a:pPr marL="0" lvl="0" indent="0" algn="l" rtl="0">
              <a:lnSpc>
                <a:spcPct val="90000"/>
              </a:lnSpc>
              <a:spcBef>
                <a:spcPts val="0"/>
              </a:spcBef>
              <a:spcAft>
                <a:spcPts val="0"/>
              </a:spcAft>
              <a:buClr>
                <a:schemeClr val="lt1"/>
              </a:buClr>
              <a:buSzPct val="100000"/>
              <a:buNone/>
            </a:pPr>
            <a:r>
              <a:rPr lang="en-US"/>
              <a:t>—A Graph-Based Machine Learning Approach for Global Ecological Monitoring</a:t>
            </a:r>
            <a:endParaRPr/>
          </a:p>
        </p:txBody>
      </p:sp>
      <p:pic>
        <p:nvPicPr>
          <p:cNvPr id="94" name="Google Shape;94;p1"/>
          <p:cNvPicPr preferRelativeResize="0"/>
          <p:nvPr/>
        </p:nvPicPr>
        <p:blipFill>
          <a:blip r:embed="rId3">
            <a:alphaModFix/>
          </a:blip>
          <a:stretch>
            <a:fillRect/>
          </a:stretch>
        </p:blipFill>
        <p:spPr>
          <a:xfrm>
            <a:off x="152400" y="152400"/>
            <a:ext cx="8261974" cy="366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36fdbdeca0e_2_50"/>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
        <p:nvSpPr>
          <p:cNvPr id="166" name="Google Shape;166;g36fdbdeca0e_2_50"/>
          <p:cNvSpPr txBox="1"/>
          <p:nvPr/>
        </p:nvSpPr>
        <p:spPr>
          <a:xfrm>
            <a:off x="539400" y="1363900"/>
            <a:ext cx="8306700" cy="524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Suitability Quantification</a:t>
            </a:r>
            <a:endParaRPr sz="2800">
              <a:solidFill>
                <a:srgbClr val="00427A"/>
              </a:solidFill>
              <a:latin typeface="Calibri"/>
              <a:ea typeface="Calibri"/>
              <a:cs typeface="Calibri"/>
              <a:sym typeface="Calibri"/>
            </a:endParaRPr>
          </a:p>
        </p:txBody>
      </p:sp>
      <p:pic>
        <p:nvPicPr>
          <p:cNvPr id="167" name="Google Shape;167;g36fdbdeca0e_2_50" title="Environmental suitability for rugulopteryx okamurae.png"/>
          <p:cNvPicPr preferRelativeResize="0"/>
          <p:nvPr/>
        </p:nvPicPr>
        <p:blipFill>
          <a:blip r:embed="rId3">
            <a:alphaModFix/>
          </a:blip>
          <a:stretch>
            <a:fillRect/>
          </a:stretch>
        </p:blipFill>
        <p:spPr>
          <a:xfrm>
            <a:off x="728805" y="1888000"/>
            <a:ext cx="9299094" cy="466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g36fdbdeca0e_0_71" title="Predicted habitat suitability of Rugulopteryx .png"/>
          <p:cNvPicPr preferRelativeResize="0"/>
          <p:nvPr/>
        </p:nvPicPr>
        <p:blipFill>
          <a:blip r:embed="rId3">
            <a:alphaModFix/>
          </a:blip>
          <a:stretch>
            <a:fillRect/>
          </a:stretch>
        </p:blipFill>
        <p:spPr>
          <a:xfrm>
            <a:off x="448600" y="1717200"/>
            <a:ext cx="9698025" cy="4862374"/>
          </a:xfrm>
          <a:prstGeom prst="rect">
            <a:avLst/>
          </a:prstGeom>
          <a:noFill/>
          <a:ln>
            <a:noFill/>
          </a:ln>
        </p:spPr>
      </p:pic>
      <p:sp>
        <p:nvSpPr>
          <p:cNvPr id="174" name="Google Shape;174;g36fdbdeca0e_0_71"/>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
        <p:nvSpPr>
          <p:cNvPr id="175" name="Google Shape;175;g36fdbdeca0e_0_71"/>
          <p:cNvSpPr txBox="1"/>
          <p:nvPr/>
        </p:nvSpPr>
        <p:spPr>
          <a:xfrm>
            <a:off x="539400" y="1363900"/>
            <a:ext cx="8306700" cy="524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800">
                <a:solidFill>
                  <a:srgbClr val="00427A"/>
                </a:solidFill>
                <a:latin typeface="Calibri"/>
                <a:ea typeface="Calibri"/>
                <a:cs typeface="Calibri"/>
                <a:sym typeface="Calibri"/>
              </a:rPr>
              <a:t>Risk quantification (Suitability Probability)</a:t>
            </a:r>
            <a:endParaRPr sz="2800">
              <a:solidFill>
                <a:srgbClr val="00427A"/>
              </a:solidFill>
              <a:latin typeface="Calibri"/>
              <a:ea typeface="Calibri"/>
              <a:cs typeface="Calibri"/>
              <a:sym typeface="Calibri"/>
            </a:endParaRPr>
          </a:p>
        </p:txBody>
      </p:sp>
      <p:sp>
        <p:nvSpPr>
          <p:cNvPr id="176" name="Google Shape;176;g36fdbdeca0e_0_71"/>
          <p:cNvSpPr txBox="1"/>
          <p:nvPr/>
        </p:nvSpPr>
        <p:spPr>
          <a:xfrm>
            <a:off x="7431325" y="381675"/>
            <a:ext cx="35634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REWARDING</a:t>
            </a:r>
            <a:endParaRPr sz="2800">
              <a:solidFill>
                <a:srgbClr val="FF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3a136a53d6b_0_0"/>
          <p:cNvSpPr txBox="1"/>
          <p:nvPr/>
        </p:nvSpPr>
        <p:spPr>
          <a:xfrm>
            <a:off x="4629925" y="314725"/>
            <a:ext cx="68529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00427A"/>
                </a:solidFill>
                <a:latin typeface="Calibri"/>
                <a:ea typeface="Calibri"/>
                <a:cs typeface="Calibri"/>
                <a:sym typeface="Calibri"/>
              </a:rPr>
              <a:t>Varying Levels of Complexity Possible.</a:t>
            </a:r>
            <a:endParaRPr sz="2800">
              <a:solidFill>
                <a:srgbClr val="00427A"/>
              </a:solidFill>
              <a:latin typeface="Calibri"/>
              <a:ea typeface="Calibri"/>
              <a:cs typeface="Calibri"/>
              <a:sym typeface="Calibri"/>
            </a:endParaRPr>
          </a:p>
        </p:txBody>
      </p:sp>
      <p:pic>
        <p:nvPicPr>
          <p:cNvPr id="183" name="Google Shape;183;g3a136a53d6b_0_0"/>
          <p:cNvPicPr preferRelativeResize="0"/>
          <p:nvPr/>
        </p:nvPicPr>
        <p:blipFill>
          <a:blip r:embed="rId3">
            <a:alphaModFix/>
          </a:blip>
          <a:stretch>
            <a:fillRect/>
          </a:stretch>
        </p:blipFill>
        <p:spPr>
          <a:xfrm>
            <a:off x="6877550" y="1259925"/>
            <a:ext cx="4476250" cy="2379700"/>
          </a:xfrm>
          <a:prstGeom prst="rect">
            <a:avLst/>
          </a:prstGeom>
          <a:noFill/>
          <a:ln>
            <a:noFill/>
          </a:ln>
        </p:spPr>
      </p:pic>
      <p:sp>
        <p:nvSpPr>
          <p:cNvPr id="184" name="Google Shape;184;g3a136a53d6b_0_0"/>
          <p:cNvSpPr txBox="1"/>
          <p:nvPr/>
        </p:nvSpPr>
        <p:spPr>
          <a:xfrm>
            <a:off x="269900" y="1972625"/>
            <a:ext cx="3654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6"/>
                </a:solidFill>
                <a:latin typeface="Calibri"/>
                <a:ea typeface="Calibri"/>
                <a:cs typeface="Calibri"/>
                <a:sym typeface="Calibri"/>
              </a:rPr>
              <a:t>GBIF - Global Biodiversity Information Facility</a:t>
            </a:r>
            <a:endParaRPr sz="2500" b="1">
              <a:solidFill>
                <a:schemeClr val="accent6"/>
              </a:solidFill>
              <a:latin typeface="Calibri"/>
              <a:ea typeface="Calibri"/>
              <a:cs typeface="Calibri"/>
              <a:sym typeface="Calibri"/>
            </a:endParaRPr>
          </a:p>
        </p:txBody>
      </p:sp>
      <p:cxnSp>
        <p:nvCxnSpPr>
          <p:cNvPr id="185" name="Google Shape;185;g3a136a53d6b_0_0"/>
          <p:cNvCxnSpPr/>
          <p:nvPr/>
        </p:nvCxnSpPr>
        <p:spPr>
          <a:xfrm>
            <a:off x="3924950" y="2449175"/>
            <a:ext cx="2952600" cy="600"/>
          </a:xfrm>
          <a:prstGeom prst="curvedConnector3">
            <a:avLst>
              <a:gd name="adj1" fmla="val 50000"/>
            </a:avLst>
          </a:prstGeom>
          <a:noFill/>
          <a:ln w="9525" cap="flat" cmpd="sng">
            <a:solidFill>
              <a:schemeClr val="dk2"/>
            </a:solidFill>
            <a:prstDash val="solid"/>
            <a:round/>
            <a:headEnd type="none" w="med" len="med"/>
            <a:tailEnd type="triangle" w="med" len="med"/>
          </a:ln>
        </p:spPr>
      </p:cxnSp>
      <p:pic>
        <p:nvPicPr>
          <p:cNvPr id="186" name="Google Shape;186;g3a136a53d6b_0_0"/>
          <p:cNvPicPr preferRelativeResize="0"/>
          <p:nvPr/>
        </p:nvPicPr>
        <p:blipFill>
          <a:blip r:embed="rId4">
            <a:alphaModFix/>
          </a:blip>
          <a:stretch>
            <a:fillRect/>
          </a:stretch>
        </p:blipFill>
        <p:spPr>
          <a:xfrm>
            <a:off x="269900" y="3165475"/>
            <a:ext cx="6012099" cy="3120150"/>
          </a:xfrm>
          <a:prstGeom prst="rect">
            <a:avLst/>
          </a:prstGeom>
          <a:noFill/>
          <a:ln>
            <a:noFill/>
          </a:ln>
        </p:spPr>
      </p:pic>
      <p:sp>
        <p:nvSpPr>
          <p:cNvPr id="187" name="Google Shape;187;g3a136a53d6b_0_0"/>
          <p:cNvSpPr txBox="1">
            <a:spLocks noGrp="1"/>
          </p:cNvSpPr>
          <p:nvPr>
            <p:ph type="title"/>
          </p:nvPr>
        </p:nvSpPr>
        <p:spPr>
          <a:xfrm>
            <a:off x="838200" y="365125"/>
            <a:ext cx="10515600" cy="514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 </a:t>
            </a:r>
            <a:r>
              <a:rPr lang="en-US" sz="3955"/>
              <a:t>– CNN </a:t>
            </a:r>
            <a:endParaRPr sz="3955"/>
          </a:p>
        </p:txBody>
      </p:sp>
      <p:sp>
        <p:nvSpPr>
          <p:cNvPr id="188" name="Google Shape;188;g3a136a53d6b_0_0"/>
          <p:cNvSpPr txBox="1"/>
          <p:nvPr/>
        </p:nvSpPr>
        <p:spPr>
          <a:xfrm>
            <a:off x="6877525" y="3969225"/>
            <a:ext cx="4476300" cy="22779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700" b="1" dirty="0">
                <a:solidFill>
                  <a:srgbClr val="00427A"/>
                </a:solidFill>
                <a:latin typeface="Calibri"/>
                <a:ea typeface="Calibri"/>
                <a:cs typeface="Calibri"/>
                <a:sym typeface="Calibri"/>
              </a:rPr>
              <a:t>Google Earth Engine </a:t>
            </a:r>
            <a:r>
              <a:rPr lang="en-US" sz="1700" dirty="0">
                <a:solidFill>
                  <a:srgbClr val="00427A"/>
                </a:solidFill>
                <a:latin typeface="Calibri"/>
                <a:ea typeface="Calibri"/>
                <a:cs typeface="Calibri"/>
                <a:sym typeface="Calibri"/>
              </a:rPr>
              <a:t>- Sentinel-3 OLCI EFR: Ocean and Land Color Instrument Earth Observation Full Resolution.</a:t>
            </a:r>
            <a:endParaRPr sz="1700" dirty="0">
              <a:solidFill>
                <a:srgbClr val="00427A"/>
              </a:solidFill>
              <a:latin typeface="Calibri"/>
              <a:ea typeface="Calibri"/>
              <a:cs typeface="Calibri"/>
              <a:sym typeface="Calibri"/>
            </a:endParaRPr>
          </a:p>
          <a:p>
            <a:pPr marL="0" lvl="0" indent="0" algn="just" rtl="0">
              <a:spcBef>
                <a:spcPts val="0"/>
              </a:spcBef>
              <a:spcAft>
                <a:spcPts val="0"/>
              </a:spcAft>
              <a:buNone/>
            </a:pPr>
            <a:endParaRPr sz="1700" dirty="0">
              <a:solidFill>
                <a:srgbClr val="00427A"/>
              </a:solidFill>
              <a:latin typeface="Calibri"/>
              <a:ea typeface="Calibri"/>
              <a:cs typeface="Calibri"/>
              <a:sym typeface="Calibri"/>
            </a:endParaRPr>
          </a:p>
          <a:p>
            <a:pPr marL="0" lvl="0" indent="0" algn="just" rtl="0">
              <a:spcBef>
                <a:spcPts val="0"/>
              </a:spcBef>
              <a:spcAft>
                <a:spcPts val="0"/>
              </a:spcAft>
              <a:buNone/>
            </a:pPr>
            <a:r>
              <a:rPr lang="en-US" sz="1700" dirty="0">
                <a:solidFill>
                  <a:srgbClr val="00427A"/>
                </a:solidFill>
                <a:latin typeface="Calibri"/>
                <a:ea typeface="Calibri"/>
                <a:cs typeface="Calibri"/>
                <a:sym typeface="Calibri"/>
              </a:rPr>
              <a:t>Mean &amp; SD of 3 Vegetation Focus Bands:</a:t>
            </a:r>
            <a:endParaRPr sz="1700" dirty="0">
              <a:solidFill>
                <a:srgbClr val="00427A"/>
              </a:solidFill>
              <a:latin typeface="Calibri"/>
              <a:ea typeface="Calibri"/>
              <a:cs typeface="Calibri"/>
              <a:sym typeface="Calibri"/>
            </a:endParaRPr>
          </a:p>
          <a:p>
            <a:pPr marL="457200" lvl="0" indent="-336550" algn="just" rtl="0">
              <a:spcBef>
                <a:spcPts val="0"/>
              </a:spcBef>
              <a:spcAft>
                <a:spcPts val="0"/>
              </a:spcAft>
              <a:buClr>
                <a:srgbClr val="00427A"/>
              </a:buClr>
              <a:buSzPts val="1700"/>
              <a:buFont typeface="Calibri"/>
              <a:buAutoNum type="arabicPeriod"/>
            </a:pPr>
            <a:r>
              <a:rPr lang="en-US" sz="1700" dirty="0">
                <a:solidFill>
                  <a:srgbClr val="00427A"/>
                </a:solidFill>
                <a:latin typeface="Calibri"/>
                <a:ea typeface="Calibri"/>
                <a:cs typeface="Calibri"/>
                <a:sym typeface="Calibri"/>
              </a:rPr>
              <a:t>Band 8 - 665nm/10nm</a:t>
            </a:r>
            <a:endParaRPr sz="1700" dirty="0">
              <a:solidFill>
                <a:srgbClr val="00427A"/>
              </a:solidFill>
              <a:latin typeface="Calibri"/>
              <a:ea typeface="Calibri"/>
              <a:cs typeface="Calibri"/>
              <a:sym typeface="Calibri"/>
            </a:endParaRPr>
          </a:p>
          <a:p>
            <a:pPr marL="457200" lvl="0" indent="-336550" algn="just" rtl="0">
              <a:spcBef>
                <a:spcPts val="0"/>
              </a:spcBef>
              <a:spcAft>
                <a:spcPts val="0"/>
              </a:spcAft>
              <a:buClr>
                <a:srgbClr val="00427A"/>
              </a:buClr>
              <a:buSzPts val="1700"/>
              <a:buFont typeface="Calibri"/>
              <a:buAutoNum type="arabicPeriod"/>
            </a:pPr>
            <a:r>
              <a:rPr lang="en-US" sz="1700" dirty="0">
                <a:solidFill>
                  <a:srgbClr val="00427A"/>
                </a:solidFill>
                <a:latin typeface="Calibri"/>
                <a:ea typeface="Calibri"/>
                <a:cs typeface="Calibri"/>
                <a:sym typeface="Calibri"/>
              </a:rPr>
              <a:t>Band 17 - 865nm/20nm</a:t>
            </a:r>
            <a:endParaRPr sz="1700" dirty="0">
              <a:solidFill>
                <a:srgbClr val="00427A"/>
              </a:solidFill>
              <a:latin typeface="Calibri"/>
              <a:ea typeface="Calibri"/>
              <a:cs typeface="Calibri"/>
              <a:sym typeface="Calibri"/>
            </a:endParaRPr>
          </a:p>
          <a:p>
            <a:pPr marL="457200" lvl="0" indent="-336550" algn="just" rtl="0">
              <a:spcBef>
                <a:spcPts val="0"/>
              </a:spcBef>
              <a:spcAft>
                <a:spcPts val="0"/>
              </a:spcAft>
              <a:buClr>
                <a:srgbClr val="00427A"/>
              </a:buClr>
              <a:buSzPts val="1700"/>
              <a:buFont typeface="Calibri"/>
              <a:buAutoNum type="arabicPeriod"/>
            </a:pPr>
            <a:r>
              <a:rPr lang="en-US" sz="1700" dirty="0">
                <a:solidFill>
                  <a:srgbClr val="00427A"/>
                </a:solidFill>
                <a:latin typeface="Calibri"/>
                <a:ea typeface="Calibri"/>
                <a:cs typeface="Calibri"/>
                <a:sym typeface="Calibri"/>
              </a:rPr>
              <a:t>Band 21 - 1029nm/40nm</a:t>
            </a:r>
            <a:endParaRPr sz="1700" dirty="0">
              <a:solidFill>
                <a:srgbClr val="00427A"/>
              </a:solidFill>
              <a:latin typeface="Calibri"/>
              <a:ea typeface="Calibri"/>
              <a:cs typeface="Calibri"/>
              <a:sym typeface="Calibri"/>
            </a:endParaRPr>
          </a:p>
        </p:txBody>
      </p:sp>
      <p:sp>
        <p:nvSpPr>
          <p:cNvPr id="189" name="Google Shape;189;g3a136a53d6b_0_0"/>
          <p:cNvSpPr txBox="1"/>
          <p:nvPr/>
        </p:nvSpPr>
        <p:spPr>
          <a:xfrm>
            <a:off x="269900" y="1118475"/>
            <a:ext cx="15978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SIMPLEST</a:t>
            </a:r>
            <a:endParaRPr sz="2800">
              <a:solidFill>
                <a:srgbClr val="FF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g3a136a53d6b_0_29"/>
          <p:cNvPicPr preferRelativeResize="0"/>
          <p:nvPr/>
        </p:nvPicPr>
        <p:blipFill>
          <a:blip r:embed="rId3">
            <a:alphaModFix/>
          </a:blip>
          <a:stretch>
            <a:fillRect/>
          </a:stretch>
        </p:blipFill>
        <p:spPr>
          <a:xfrm>
            <a:off x="6474024" y="857600"/>
            <a:ext cx="5861999" cy="2526350"/>
          </a:xfrm>
          <a:prstGeom prst="rect">
            <a:avLst/>
          </a:prstGeom>
          <a:noFill/>
          <a:ln>
            <a:noFill/>
          </a:ln>
        </p:spPr>
      </p:pic>
      <p:sp>
        <p:nvSpPr>
          <p:cNvPr id="196" name="Google Shape;196;g3a136a53d6b_0_29"/>
          <p:cNvSpPr txBox="1"/>
          <p:nvPr/>
        </p:nvSpPr>
        <p:spPr>
          <a:xfrm>
            <a:off x="6474025" y="205475"/>
            <a:ext cx="58620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a:solidFill>
                  <a:srgbClr val="00427A"/>
                </a:solidFill>
                <a:latin typeface="Calibri"/>
                <a:ea typeface="Calibri"/>
                <a:cs typeface="Calibri"/>
                <a:sym typeface="Calibri"/>
              </a:rPr>
              <a:t>Simple Convolutional Neural Network (CNN)</a:t>
            </a:r>
            <a:endParaRPr sz="2300">
              <a:solidFill>
                <a:srgbClr val="00427A"/>
              </a:solidFill>
              <a:latin typeface="Calibri"/>
              <a:ea typeface="Calibri"/>
              <a:cs typeface="Calibri"/>
              <a:sym typeface="Calibri"/>
            </a:endParaRPr>
          </a:p>
        </p:txBody>
      </p:sp>
      <p:pic>
        <p:nvPicPr>
          <p:cNvPr id="197" name="Google Shape;197;g3a136a53d6b_0_29"/>
          <p:cNvPicPr preferRelativeResize="0"/>
          <p:nvPr/>
        </p:nvPicPr>
        <p:blipFill rotWithShape="1">
          <a:blip r:embed="rId4">
            <a:alphaModFix/>
          </a:blip>
          <a:srcRect r="49387"/>
          <a:stretch/>
        </p:blipFill>
        <p:spPr>
          <a:xfrm>
            <a:off x="304449" y="3567536"/>
            <a:ext cx="5861998" cy="3200940"/>
          </a:xfrm>
          <a:prstGeom prst="rect">
            <a:avLst/>
          </a:prstGeom>
          <a:noFill/>
          <a:ln>
            <a:noFill/>
          </a:ln>
        </p:spPr>
      </p:pic>
      <p:sp>
        <p:nvSpPr>
          <p:cNvPr id="198" name="Google Shape;198;g3a136a53d6b_0_29"/>
          <p:cNvSpPr txBox="1"/>
          <p:nvPr/>
        </p:nvSpPr>
        <p:spPr>
          <a:xfrm>
            <a:off x="6474025" y="4160300"/>
            <a:ext cx="5276100" cy="2015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Trained for 50 Epochs.</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Train Test Split: 80 - 10 - 10 %</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Loss: Binary Cross Entropy</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Learning Rate: 0.001</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Optimizer: Adam</a:t>
            </a:r>
            <a:endParaRPr sz="1850">
              <a:solidFill>
                <a:schemeClr val="dk1"/>
              </a:solidFill>
              <a:highlight>
                <a:srgbClr val="F5F5F5"/>
              </a:highlight>
              <a:latin typeface="Courier New"/>
              <a:ea typeface="Courier New"/>
              <a:cs typeface="Courier New"/>
              <a:sym typeface="Courier New"/>
            </a:endParaRPr>
          </a:p>
        </p:txBody>
      </p:sp>
      <p:pic>
        <p:nvPicPr>
          <p:cNvPr id="199" name="Google Shape;199;g3a136a53d6b_0_29"/>
          <p:cNvPicPr preferRelativeResize="0"/>
          <p:nvPr/>
        </p:nvPicPr>
        <p:blipFill>
          <a:blip r:embed="rId5">
            <a:alphaModFix/>
          </a:blip>
          <a:stretch>
            <a:fillRect/>
          </a:stretch>
        </p:blipFill>
        <p:spPr>
          <a:xfrm>
            <a:off x="152400" y="152400"/>
            <a:ext cx="6169225" cy="3208749"/>
          </a:xfrm>
          <a:prstGeom prst="rect">
            <a:avLst/>
          </a:prstGeom>
          <a:noFill/>
          <a:ln>
            <a:noFill/>
          </a:ln>
        </p:spPr>
      </p:pic>
      <p:pic>
        <p:nvPicPr>
          <p:cNvPr id="200" name="Google Shape;200;g3a136a53d6b_0_29"/>
          <p:cNvPicPr preferRelativeResize="0"/>
          <p:nvPr/>
        </p:nvPicPr>
        <p:blipFill>
          <a:blip r:embed="rId6">
            <a:alphaModFix/>
          </a:blip>
          <a:stretch>
            <a:fillRect/>
          </a:stretch>
        </p:blipFill>
        <p:spPr>
          <a:xfrm>
            <a:off x="4264075" y="2348787"/>
            <a:ext cx="1902372" cy="10351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3a136a53d6b_0_42"/>
          <p:cNvSpPr txBox="1"/>
          <p:nvPr/>
        </p:nvSpPr>
        <p:spPr>
          <a:xfrm>
            <a:off x="330150" y="644700"/>
            <a:ext cx="5650200" cy="5568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BASELINE (ALL ONES) ===</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bce loss: 9.4340</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precision: 0.9057</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recall: 1.0000</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f1: 0.9505</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accuracy: 0.9057</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counts: TP=47 TN=0</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        FP=5 FN=0 </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N=52</a:t>
            </a:r>
            <a:endParaRPr sz="4500"/>
          </a:p>
        </p:txBody>
      </p:sp>
      <p:sp>
        <p:nvSpPr>
          <p:cNvPr id="207" name="Google Shape;207;g3a136a53d6b_0_42"/>
          <p:cNvSpPr txBox="1"/>
          <p:nvPr/>
        </p:nvSpPr>
        <p:spPr>
          <a:xfrm>
            <a:off x="6585725" y="644700"/>
            <a:ext cx="5276100" cy="5568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TEST SUMMARY ===</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bce loss: 0.0101</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precision: 1.0000</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recall: 1.0000</a:t>
            </a:r>
            <a:endParaRPr sz="34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f1: 1.0000</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accuracy: 1.0000</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counts: TP=50 TN=2 </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        FP=0 FN=0 </a:t>
            </a:r>
            <a:endParaRPr sz="29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N=52</a:t>
            </a:r>
            <a:endParaRPr sz="2950">
              <a:solidFill>
                <a:schemeClr val="dk1"/>
              </a:solidFill>
              <a:highlight>
                <a:srgbClr val="F5F5F5"/>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36fdbdeca0e_4_0"/>
          <p:cNvSpPr txBox="1">
            <a:spLocks noGrp="1"/>
          </p:cNvSpPr>
          <p:nvPr>
            <p:ph type="title"/>
          </p:nvPr>
        </p:nvSpPr>
        <p:spPr>
          <a:xfrm>
            <a:off x="838200" y="365125"/>
            <a:ext cx="10515600" cy="514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 </a:t>
            </a:r>
            <a:r>
              <a:rPr lang="en-US" sz="3955"/>
              <a:t>– UNet CNN </a:t>
            </a:r>
            <a:endParaRPr sz="3955"/>
          </a:p>
        </p:txBody>
      </p:sp>
      <p:sp>
        <p:nvSpPr>
          <p:cNvPr id="214" name="Google Shape;214;g36fdbdeca0e_4_0"/>
          <p:cNvSpPr txBox="1">
            <a:spLocks noGrp="1"/>
          </p:cNvSpPr>
          <p:nvPr>
            <p:ph type="body" idx="1"/>
          </p:nvPr>
        </p:nvSpPr>
        <p:spPr>
          <a:xfrm>
            <a:off x="838200" y="1302075"/>
            <a:ext cx="10156500" cy="11850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sz="2300">
                <a:solidFill>
                  <a:schemeClr val="dk1"/>
                </a:solidFill>
                <a:latin typeface="Arial"/>
                <a:ea typeface="Arial"/>
                <a:cs typeface="Arial"/>
                <a:sym typeface="Arial"/>
              </a:rPr>
              <a:t>Predict infestation % (spatial spread) in a fixed location patch. A U-Net CNN can be used to achieve this.</a:t>
            </a:r>
            <a:endParaRPr sz="2300">
              <a:solidFill>
                <a:schemeClr val="dk1"/>
              </a:solidFill>
              <a:latin typeface="Arial"/>
              <a:ea typeface="Arial"/>
              <a:cs typeface="Arial"/>
              <a:sym typeface="Arial"/>
            </a:endParaRPr>
          </a:p>
          <a:p>
            <a:pPr marL="0" lvl="0" indent="0" algn="l" rtl="0">
              <a:spcBef>
                <a:spcPts val="1000"/>
              </a:spcBef>
              <a:spcAft>
                <a:spcPts val="0"/>
              </a:spcAft>
              <a:buNone/>
            </a:pPr>
            <a:endParaRPr sz="2300">
              <a:solidFill>
                <a:schemeClr val="dk1"/>
              </a:solidFill>
              <a:latin typeface="Arial"/>
              <a:ea typeface="Arial"/>
              <a:cs typeface="Arial"/>
              <a:sym typeface="Arial"/>
            </a:endParaRPr>
          </a:p>
          <a:p>
            <a:pPr marL="0" lvl="0" indent="0" algn="l" rtl="0">
              <a:spcBef>
                <a:spcPts val="1000"/>
              </a:spcBef>
              <a:spcAft>
                <a:spcPts val="0"/>
              </a:spcAft>
              <a:buNone/>
            </a:pPr>
            <a:r>
              <a:rPr lang="en-US" sz="2300">
                <a:solidFill>
                  <a:schemeClr val="dk1"/>
                </a:solidFill>
                <a:latin typeface="Arial"/>
                <a:ea typeface="Arial"/>
                <a:cs typeface="Arial"/>
                <a:sym typeface="Arial"/>
              </a:rPr>
              <a:t>We tried to implement this using simulated data.</a:t>
            </a:r>
            <a:endParaRPr sz="2300">
              <a:solidFill>
                <a:schemeClr val="dk1"/>
              </a:solidFill>
              <a:latin typeface="Arial"/>
              <a:ea typeface="Arial"/>
              <a:cs typeface="Arial"/>
              <a:sym typeface="Arial"/>
            </a:endParaRPr>
          </a:p>
        </p:txBody>
      </p:sp>
      <p:pic>
        <p:nvPicPr>
          <p:cNvPr id="215" name="Google Shape;215;g36fdbdeca0e_4_0"/>
          <p:cNvPicPr preferRelativeResize="0"/>
          <p:nvPr/>
        </p:nvPicPr>
        <p:blipFill>
          <a:blip r:embed="rId3">
            <a:alphaModFix/>
          </a:blip>
          <a:stretch>
            <a:fillRect/>
          </a:stretch>
        </p:blipFill>
        <p:spPr>
          <a:xfrm>
            <a:off x="1197175" y="2791875"/>
            <a:ext cx="9797599" cy="4066125"/>
          </a:xfrm>
          <a:prstGeom prst="rect">
            <a:avLst/>
          </a:prstGeom>
          <a:noFill/>
          <a:ln>
            <a:noFill/>
          </a:ln>
        </p:spPr>
      </p:pic>
      <p:sp>
        <p:nvSpPr>
          <p:cNvPr id="216" name="Google Shape;216;g36fdbdeca0e_4_0"/>
          <p:cNvSpPr txBox="1"/>
          <p:nvPr/>
        </p:nvSpPr>
        <p:spPr>
          <a:xfrm>
            <a:off x="7431325" y="381675"/>
            <a:ext cx="35634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MORE REWARDING</a:t>
            </a:r>
            <a:endParaRPr sz="2800">
              <a:solidFill>
                <a:srgbClr val="FF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36fda62b7db_1_7"/>
          <p:cNvSpPr txBox="1">
            <a:spLocks noGrp="1"/>
          </p:cNvSpPr>
          <p:nvPr>
            <p:ph type="title"/>
          </p:nvPr>
        </p:nvSpPr>
        <p:spPr>
          <a:xfrm>
            <a:off x="838200" y="365125"/>
            <a:ext cx="10515600" cy="63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Early Detection - </a:t>
            </a:r>
            <a:r>
              <a:rPr lang="en-US">
                <a:solidFill>
                  <a:schemeClr val="dk1"/>
                </a:solidFill>
                <a:highlight>
                  <a:srgbClr val="00FF00"/>
                </a:highlight>
              </a:rPr>
              <a:t>GNN</a:t>
            </a:r>
            <a:endParaRPr>
              <a:solidFill>
                <a:schemeClr val="dk1"/>
              </a:solidFill>
              <a:highlight>
                <a:srgbClr val="00FF00"/>
              </a:highlight>
            </a:endParaRPr>
          </a:p>
        </p:txBody>
      </p:sp>
      <p:sp>
        <p:nvSpPr>
          <p:cNvPr id="223" name="Google Shape;223;g36fda62b7db_1_7"/>
          <p:cNvSpPr txBox="1"/>
          <p:nvPr/>
        </p:nvSpPr>
        <p:spPr>
          <a:xfrm>
            <a:off x="7431325" y="381675"/>
            <a:ext cx="35634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MOST REWARDING</a:t>
            </a:r>
            <a:endParaRPr sz="2800">
              <a:solidFill>
                <a:srgbClr val="FF0000"/>
              </a:solidFill>
              <a:latin typeface="Calibri"/>
              <a:ea typeface="Calibri"/>
              <a:cs typeface="Calibri"/>
              <a:sym typeface="Calibri"/>
            </a:endParaRPr>
          </a:p>
        </p:txBody>
      </p:sp>
      <p:sp>
        <p:nvSpPr>
          <p:cNvPr id="224" name="Google Shape;224;g36fda62b7db_1_7"/>
          <p:cNvSpPr txBox="1"/>
          <p:nvPr/>
        </p:nvSpPr>
        <p:spPr>
          <a:xfrm>
            <a:off x="2932950" y="1889850"/>
            <a:ext cx="6326100" cy="3078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700">
                <a:solidFill>
                  <a:srgbClr val="FF0000"/>
                </a:solidFill>
                <a:latin typeface="Calibri"/>
                <a:ea typeface="Calibri"/>
                <a:cs typeface="Calibri"/>
                <a:sym typeface="Calibri"/>
              </a:rPr>
              <a:t>R</a:t>
            </a:r>
            <a:r>
              <a:rPr lang="en-US" sz="4700">
                <a:solidFill>
                  <a:schemeClr val="dk1"/>
                </a:solidFill>
                <a:latin typeface="Calibri"/>
                <a:ea typeface="Calibri"/>
                <a:cs typeface="Calibri"/>
                <a:sym typeface="Calibri"/>
              </a:rPr>
              <a:t>ugulopterix</a:t>
            </a:r>
            <a:r>
              <a:rPr lang="en-US" sz="4700">
                <a:solidFill>
                  <a:srgbClr val="FF0000"/>
                </a:solidFill>
                <a:latin typeface="Calibri"/>
                <a:ea typeface="Calibri"/>
                <a:cs typeface="Calibri"/>
                <a:sym typeface="Calibri"/>
              </a:rPr>
              <a:t> O</a:t>
            </a:r>
            <a:r>
              <a:rPr lang="en-US" sz="4700">
                <a:solidFill>
                  <a:schemeClr val="dk1"/>
                </a:solidFill>
                <a:latin typeface="Calibri"/>
                <a:ea typeface="Calibri"/>
                <a:cs typeface="Calibri"/>
                <a:sym typeface="Calibri"/>
              </a:rPr>
              <a:t>kamurae</a:t>
            </a:r>
            <a:r>
              <a:rPr lang="en-US" sz="4700">
                <a:solidFill>
                  <a:srgbClr val="FF0000"/>
                </a:solidFill>
                <a:latin typeface="Calibri"/>
                <a:ea typeface="Calibri"/>
                <a:cs typeface="Calibri"/>
                <a:sym typeface="Calibri"/>
              </a:rPr>
              <a:t> S</a:t>
            </a:r>
            <a:r>
              <a:rPr lang="en-US" sz="4700">
                <a:solidFill>
                  <a:schemeClr val="dk1"/>
                </a:solidFill>
                <a:latin typeface="Calibri"/>
                <a:ea typeface="Calibri"/>
                <a:cs typeface="Calibri"/>
                <a:sym typeface="Calibri"/>
              </a:rPr>
              <a:t>patio-</a:t>
            </a:r>
            <a:r>
              <a:rPr lang="en-US" sz="4700">
                <a:solidFill>
                  <a:srgbClr val="FF0000"/>
                </a:solidFill>
                <a:latin typeface="Calibri"/>
                <a:ea typeface="Calibri"/>
                <a:cs typeface="Calibri"/>
                <a:sym typeface="Calibri"/>
              </a:rPr>
              <a:t>T</a:t>
            </a:r>
            <a:r>
              <a:rPr lang="en-US" sz="4700">
                <a:solidFill>
                  <a:schemeClr val="dk1"/>
                </a:solidFill>
                <a:latin typeface="Calibri"/>
                <a:ea typeface="Calibri"/>
                <a:cs typeface="Calibri"/>
                <a:sym typeface="Calibri"/>
              </a:rPr>
              <a:t>emporal</a:t>
            </a:r>
            <a:endParaRPr sz="4700">
              <a:solidFill>
                <a:schemeClr val="dk1"/>
              </a:solidFill>
              <a:latin typeface="Calibri"/>
              <a:ea typeface="Calibri"/>
              <a:cs typeface="Calibri"/>
              <a:sym typeface="Calibri"/>
            </a:endParaRPr>
          </a:p>
          <a:p>
            <a:pPr marL="0" lvl="0" indent="0" algn="ctr" rtl="0">
              <a:spcBef>
                <a:spcPts val="0"/>
              </a:spcBef>
              <a:spcAft>
                <a:spcPts val="0"/>
              </a:spcAft>
              <a:buNone/>
            </a:pPr>
            <a:r>
              <a:rPr lang="en-US" sz="4700">
                <a:solidFill>
                  <a:srgbClr val="FF0000"/>
                </a:solidFill>
                <a:latin typeface="Calibri"/>
                <a:ea typeface="Calibri"/>
                <a:cs typeface="Calibri"/>
                <a:sym typeface="Calibri"/>
              </a:rPr>
              <a:t>(ROST)</a:t>
            </a:r>
            <a:endParaRPr sz="4700">
              <a:solidFill>
                <a:srgbClr val="FF0000"/>
              </a:solidFill>
              <a:latin typeface="Calibri"/>
              <a:ea typeface="Calibri"/>
              <a:cs typeface="Calibri"/>
              <a:sym typeface="Calibri"/>
            </a:endParaRPr>
          </a:p>
          <a:p>
            <a:pPr marL="0" lvl="0" indent="0" algn="ctr" rtl="0">
              <a:spcBef>
                <a:spcPts val="0"/>
              </a:spcBef>
              <a:spcAft>
                <a:spcPts val="0"/>
              </a:spcAft>
              <a:buNone/>
            </a:pPr>
            <a:r>
              <a:rPr lang="en-US" sz="4700">
                <a:solidFill>
                  <a:srgbClr val="FF0000"/>
                </a:solidFill>
                <a:latin typeface="Calibri"/>
                <a:ea typeface="Calibri"/>
                <a:cs typeface="Calibri"/>
                <a:sym typeface="Calibri"/>
              </a:rPr>
              <a:t> Early Detection Model</a:t>
            </a:r>
            <a:endParaRPr sz="4700">
              <a:solidFill>
                <a:srgbClr val="FF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3a136a53d6b_0_65"/>
          <p:cNvPicPr preferRelativeResize="0"/>
          <p:nvPr/>
        </p:nvPicPr>
        <p:blipFill>
          <a:blip r:embed="rId3">
            <a:alphaModFix/>
          </a:blip>
          <a:stretch>
            <a:fillRect/>
          </a:stretch>
        </p:blipFill>
        <p:spPr>
          <a:xfrm>
            <a:off x="-2" y="309163"/>
            <a:ext cx="12191999" cy="62396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graphicFrame>
        <p:nvGraphicFramePr>
          <p:cNvPr id="236" name="Google Shape;236;g36fda62b7db_3_0"/>
          <p:cNvGraphicFramePr/>
          <p:nvPr/>
        </p:nvGraphicFramePr>
        <p:xfrm>
          <a:off x="3221225" y="1455975"/>
          <a:ext cx="8970775" cy="4680475"/>
        </p:xfrm>
        <a:graphic>
          <a:graphicData uri="http://schemas.openxmlformats.org/drawingml/2006/table">
            <a:tbl>
              <a:tblPr>
                <a:noFill/>
                <a:tableStyleId>{DC1BCF65-201F-4A15-B30A-A34D86FD3841}</a:tableStyleId>
              </a:tblPr>
              <a:tblGrid>
                <a:gridCol w="1026575">
                  <a:extLst>
                    <a:ext uri="{9D8B030D-6E8A-4147-A177-3AD203B41FA5}">
                      <a16:colId xmlns:a16="http://schemas.microsoft.com/office/drawing/2014/main" val="20000"/>
                    </a:ext>
                  </a:extLst>
                </a:gridCol>
                <a:gridCol w="1556175">
                  <a:extLst>
                    <a:ext uri="{9D8B030D-6E8A-4147-A177-3AD203B41FA5}">
                      <a16:colId xmlns:a16="http://schemas.microsoft.com/office/drawing/2014/main" val="20001"/>
                    </a:ext>
                  </a:extLst>
                </a:gridCol>
                <a:gridCol w="942100">
                  <a:extLst>
                    <a:ext uri="{9D8B030D-6E8A-4147-A177-3AD203B41FA5}">
                      <a16:colId xmlns:a16="http://schemas.microsoft.com/office/drawing/2014/main" val="20002"/>
                    </a:ext>
                  </a:extLst>
                </a:gridCol>
                <a:gridCol w="518900">
                  <a:extLst>
                    <a:ext uri="{9D8B030D-6E8A-4147-A177-3AD203B41FA5}">
                      <a16:colId xmlns:a16="http://schemas.microsoft.com/office/drawing/2014/main" val="20003"/>
                    </a:ext>
                  </a:extLst>
                </a:gridCol>
                <a:gridCol w="1860475">
                  <a:extLst>
                    <a:ext uri="{9D8B030D-6E8A-4147-A177-3AD203B41FA5}">
                      <a16:colId xmlns:a16="http://schemas.microsoft.com/office/drawing/2014/main" val="20004"/>
                    </a:ext>
                  </a:extLst>
                </a:gridCol>
                <a:gridCol w="3066550">
                  <a:extLst>
                    <a:ext uri="{9D8B030D-6E8A-4147-A177-3AD203B41FA5}">
                      <a16:colId xmlns:a16="http://schemas.microsoft.com/office/drawing/2014/main" val="20005"/>
                    </a:ext>
                  </a:extLst>
                </a:gridCol>
              </a:tblGrid>
              <a:tr h="612475">
                <a:tc>
                  <a:txBody>
                    <a:bodyPr/>
                    <a:lstStyle/>
                    <a:p>
                      <a:pPr marL="0" lvl="0" indent="0" algn="l" rtl="0">
                        <a:lnSpc>
                          <a:spcPct val="115000"/>
                        </a:lnSpc>
                        <a:spcBef>
                          <a:spcPts val="1200"/>
                        </a:spcBef>
                        <a:spcAft>
                          <a:spcPts val="1200"/>
                        </a:spcAft>
                        <a:buNone/>
                      </a:pPr>
                      <a:r>
                        <a:rPr lang="en-US" b="1"/>
                        <a:t>Strategy</a:t>
                      </a:r>
                      <a:endParaRPr b="1"/>
                    </a:p>
                  </a:txBody>
                  <a:tcPr marL="9525" marR="9525" marT="9525" marB="9525">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Data Source</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Accuracy</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b="1"/>
                        <a:t>Cost</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Pros</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Cons</a:t>
                      </a:r>
                      <a:endParaRPr b="1"/>
                    </a:p>
                  </a:txBody>
                  <a:tcPr marL="9525" marR="9525" marT="9525" marB="9525">
                    <a:lnL w="7625" cap="flat" cmpd="sng">
                      <a:solidFill>
                        <a:srgbClr val="000000"/>
                      </a:solidFill>
                      <a:prstDash val="solid"/>
                      <a:round/>
                      <a:headEnd type="none" w="sm" len="sm"/>
                      <a:tailEnd type="none" w="sm" len="sm"/>
                    </a:lnL>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72025">
                <a:tc>
                  <a:txBody>
                    <a:bodyPr/>
                    <a:lstStyle/>
                    <a:p>
                      <a:pPr marL="0" lvl="0" indent="0" algn="l" rtl="0">
                        <a:lnSpc>
                          <a:spcPct val="115000"/>
                        </a:lnSpc>
                        <a:spcBef>
                          <a:spcPts val="1200"/>
                        </a:spcBef>
                        <a:spcAft>
                          <a:spcPts val="1200"/>
                        </a:spcAft>
                        <a:buNone/>
                      </a:pPr>
                      <a:r>
                        <a:rPr lang="en-US" sz="1300" b="1"/>
                        <a:t>Outsourced</a:t>
                      </a:r>
                      <a:endParaRPr sz="1300" b="1"/>
                    </a:p>
                  </a:txBody>
                  <a:tcPr marL="9525" marR="9525" marT="9525" marB="9525">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Outsourced presence and environmental data</a:t>
                      </a:r>
                      <a:endParaRPr/>
                    </a:p>
                    <a:p>
                      <a:pPr marL="0" lvl="0" indent="0" algn="l" rtl="0">
                        <a:lnSpc>
                          <a:spcPct val="115000"/>
                        </a:lnSpc>
                        <a:spcBef>
                          <a:spcPts val="1200"/>
                        </a:spcBef>
                        <a:spcAft>
                          <a:spcPts val="1200"/>
                        </a:spcAft>
                        <a:buNone/>
                      </a:pP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t>Medium</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t>$</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a:t>No physical sampling necessary</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Satellite data less accurate early detection </a:t>
                      </a:r>
                      <a:endParaRPr/>
                    </a:p>
                    <a:p>
                      <a:pPr marL="0" lvl="0" indent="0" algn="l" rtl="0">
                        <a:lnSpc>
                          <a:spcPct val="115000"/>
                        </a:lnSpc>
                        <a:spcBef>
                          <a:spcPts val="1200"/>
                        </a:spcBef>
                        <a:spcAft>
                          <a:spcPts val="1200"/>
                        </a:spcAft>
                        <a:buNone/>
                      </a:pPr>
                      <a:r>
                        <a:rPr lang="en-US"/>
                        <a:t>Dependent on cooperating with multiple external partners</a:t>
                      </a:r>
                      <a:endParaRPr/>
                    </a:p>
                  </a:txBody>
                  <a:tcPr marL="9525" marR="9525" marT="9525" marB="9525">
                    <a:lnL w="7625" cap="flat" cmpd="sng">
                      <a:solidFill>
                        <a:srgbClr val="000000"/>
                      </a:solidFill>
                      <a:prstDash val="solid"/>
                      <a:round/>
                      <a:headEnd type="none" w="sm" len="sm"/>
                      <a:tailEnd type="none" w="sm" len="sm"/>
                    </a:lnL>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52675">
                <a:tc>
                  <a:txBody>
                    <a:bodyPr/>
                    <a:lstStyle/>
                    <a:p>
                      <a:pPr marL="0" lvl="0" indent="0" algn="l" rtl="0">
                        <a:lnSpc>
                          <a:spcPct val="115000"/>
                        </a:lnSpc>
                        <a:spcBef>
                          <a:spcPts val="1200"/>
                        </a:spcBef>
                        <a:spcAft>
                          <a:spcPts val="1200"/>
                        </a:spcAft>
                        <a:buNone/>
                      </a:pPr>
                      <a:r>
                        <a:rPr lang="en-US" sz="1300" b="1"/>
                        <a:t>Internal sampling</a:t>
                      </a:r>
                      <a:endParaRPr sz="1300" b="1"/>
                    </a:p>
                  </a:txBody>
                  <a:tcPr marL="9525" marR="9525" marT="9525" marB="9525">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a:t>Internal sampling using eDNA</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solidFill>
                            <a:schemeClr val="dk1"/>
                          </a:solidFill>
                        </a:rPr>
                        <a:t>Medium</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t>$$</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Accurate presence data</a:t>
                      </a:r>
                      <a:endParaRPr/>
                    </a:p>
                    <a:p>
                      <a:pPr marL="0" lvl="0" indent="0" algn="l" rtl="0">
                        <a:lnSpc>
                          <a:spcPct val="115000"/>
                        </a:lnSpc>
                        <a:spcBef>
                          <a:spcPts val="1200"/>
                        </a:spcBef>
                        <a:spcAft>
                          <a:spcPts val="1200"/>
                        </a:spcAft>
                        <a:buNone/>
                      </a:pPr>
                      <a:r>
                        <a:rPr lang="en-US"/>
                        <a:t>Work autonomously</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Rely on patterns in biodiversity (eDNA) for predictability</a:t>
                      </a:r>
                      <a:endParaRPr/>
                    </a:p>
                    <a:p>
                      <a:pPr marL="0" lvl="0" indent="0" algn="l" rtl="0">
                        <a:lnSpc>
                          <a:spcPct val="115000"/>
                        </a:lnSpc>
                        <a:spcBef>
                          <a:spcPts val="1200"/>
                        </a:spcBef>
                        <a:spcAft>
                          <a:spcPts val="1200"/>
                        </a:spcAft>
                        <a:buNone/>
                      </a:pPr>
                      <a:r>
                        <a:rPr lang="en-US"/>
                        <a:t>Physical sampling required</a:t>
                      </a:r>
                      <a:endParaRPr/>
                    </a:p>
                  </a:txBody>
                  <a:tcPr marL="9525" marR="9525" marT="9525" marB="9525">
                    <a:lnL w="7625" cap="flat" cmpd="sng">
                      <a:solidFill>
                        <a:srgbClr val="000000"/>
                      </a:solidFill>
                      <a:prstDash val="solid"/>
                      <a:round/>
                      <a:headEnd type="none" w="sm" len="sm"/>
                      <a:tailEnd type="none" w="sm" len="sm"/>
                    </a:lnL>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43300">
                <a:tc>
                  <a:txBody>
                    <a:bodyPr/>
                    <a:lstStyle/>
                    <a:p>
                      <a:pPr marL="0" lvl="0" indent="0" algn="l" rtl="0">
                        <a:lnSpc>
                          <a:spcPct val="115000"/>
                        </a:lnSpc>
                        <a:spcBef>
                          <a:spcPts val="1200"/>
                        </a:spcBef>
                        <a:spcAft>
                          <a:spcPts val="1200"/>
                        </a:spcAft>
                        <a:buNone/>
                      </a:pPr>
                      <a:r>
                        <a:rPr lang="en-US" sz="1300" b="1"/>
                        <a:t>Hybrid</a:t>
                      </a:r>
                      <a:endParaRPr sz="1300" b="1"/>
                    </a:p>
                  </a:txBody>
                  <a:tcPr marL="9525" marR="9525" marT="9525" marB="9525">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l" rtl="0">
                        <a:lnSpc>
                          <a:spcPct val="115000"/>
                        </a:lnSpc>
                        <a:spcBef>
                          <a:spcPts val="1200"/>
                        </a:spcBef>
                        <a:spcAft>
                          <a:spcPts val="0"/>
                        </a:spcAft>
                        <a:buNone/>
                      </a:pPr>
                      <a:r>
                        <a:rPr lang="en-US"/>
                        <a:t>Internal sampling using eDNA </a:t>
                      </a:r>
                      <a:endParaRPr/>
                    </a:p>
                    <a:p>
                      <a:pPr marL="0" lvl="0" indent="0" algn="l" rtl="0">
                        <a:lnSpc>
                          <a:spcPct val="115000"/>
                        </a:lnSpc>
                        <a:spcBef>
                          <a:spcPts val="1200"/>
                        </a:spcBef>
                        <a:spcAft>
                          <a:spcPts val="1200"/>
                        </a:spcAft>
                        <a:buClr>
                          <a:schemeClr val="dk1"/>
                        </a:buClr>
                        <a:buSzPts val="1100"/>
                        <a:buFont typeface="Arial"/>
                        <a:buNone/>
                      </a:pPr>
                      <a:r>
                        <a:rPr lang="en-US">
                          <a:solidFill>
                            <a:schemeClr val="dk1"/>
                          </a:solidFill>
                        </a:rPr>
                        <a:t>Environmental data from databases</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0"/>
                        </a:spcAft>
                        <a:buClr>
                          <a:schemeClr val="dk1"/>
                        </a:buClr>
                        <a:buSzPts val="1100"/>
                        <a:buFont typeface="Arial"/>
                        <a:buNone/>
                      </a:pPr>
                      <a:r>
                        <a:rPr lang="en-US">
                          <a:solidFill>
                            <a:schemeClr val="dk1"/>
                          </a:solidFill>
                        </a:rPr>
                        <a:t>High</a:t>
                      </a:r>
                      <a:endParaRPr>
                        <a:solidFill>
                          <a:schemeClr val="dk1"/>
                        </a:solidFill>
                      </a:endParaRPr>
                    </a:p>
                    <a:p>
                      <a:pPr marL="0" lvl="0" indent="0" algn="ctr" rtl="0">
                        <a:lnSpc>
                          <a:spcPct val="115000"/>
                        </a:lnSpc>
                        <a:spcBef>
                          <a:spcPts val="1200"/>
                        </a:spcBef>
                        <a:spcAft>
                          <a:spcPts val="1200"/>
                        </a:spcAft>
                        <a:buNone/>
                      </a:pP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a:t>$$$</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l" rtl="0">
                        <a:lnSpc>
                          <a:spcPct val="115000"/>
                        </a:lnSpc>
                        <a:spcBef>
                          <a:spcPts val="1200"/>
                        </a:spcBef>
                        <a:spcAft>
                          <a:spcPts val="0"/>
                        </a:spcAft>
                        <a:buNone/>
                      </a:pPr>
                      <a:r>
                        <a:rPr lang="en-US"/>
                        <a:t>Reliable presence and environmental data</a:t>
                      </a:r>
                      <a:endParaRPr/>
                    </a:p>
                    <a:p>
                      <a:pPr marL="0" lvl="0" indent="0" algn="l" rtl="0">
                        <a:lnSpc>
                          <a:spcPct val="115000"/>
                        </a:lnSpc>
                        <a:spcBef>
                          <a:spcPts val="1200"/>
                        </a:spcBef>
                        <a:spcAft>
                          <a:spcPts val="1200"/>
                        </a:spcAft>
                        <a:buNone/>
                      </a:pPr>
                      <a:r>
                        <a:rPr lang="en-US"/>
                        <a:t>No masking necessary</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l" rtl="0">
                        <a:lnSpc>
                          <a:spcPct val="115000"/>
                        </a:lnSpc>
                        <a:spcBef>
                          <a:spcPts val="1200"/>
                        </a:spcBef>
                        <a:spcAft>
                          <a:spcPts val="0"/>
                        </a:spcAft>
                        <a:buNone/>
                      </a:pPr>
                      <a:r>
                        <a:rPr lang="en-US"/>
                        <a:t>Dependent on external partners.</a:t>
                      </a:r>
                      <a:endParaRPr/>
                    </a:p>
                    <a:p>
                      <a:pPr marL="0" lvl="0" indent="0" algn="l" rtl="0">
                        <a:lnSpc>
                          <a:spcPct val="115000"/>
                        </a:lnSpc>
                        <a:spcBef>
                          <a:spcPts val="1200"/>
                        </a:spcBef>
                        <a:spcAft>
                          <a:spcPts val="1200"/>
                        </a:spcAft>
                        <a:buNone/>
                      </a:pPr>
                      <a:r>
                        <a:rPr lang="en-US"/>
                        <a:t>Physical sampling required</a:t>
                      </a:r>
                      <a:endParaRPr/>
                    </a:p>
                  </a:txBody>
                  <a:tcPr marL="9525" marR="9525" marT="9525" marB="9525">
                    <a:lnL w="7625" cap="flat" cmpd="sng">
                      <a:solidFill>
                        <a:srgbClr val="000000"/>
                      </a:solidFill>
                      <a:prstDash val="solid"/>
                      <a:round/>
                      <a:headEnd type="none" w="sm" len="sm"/>
                      <a:tailEnd type="none" w="sm" len="sm"/>
                    </a:lnL>
                    <a:lnT w="7625" cap="flat" cmpd="sng">
                      <a:solidFill>
                        <a:srgbClr val="000000"/>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
        <p:nvSpPr>
          <p:cNvPr id="237" name="Google Shape;237;g36fda62b7db_3_0"/>
          <p:cNvSpPr txBox="1">
            <a:spLocks noGrp="1"/>
          </p:cNvSpPr>
          <p:nvPr>
            <p:ph type="title"/>
          </p:nvPr>
        </p:nvSpPr>
        <p:spPr>
          <a:xfrm>
            <a:off x="838200" y="1302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GNN Strategy Comparison </a:t>
            </a:r>
            <a:endParaRPr/>
          </a:p>
        </p:txBody>
      </p:sp>
      <p:sp>
        <p:nvSpPr>
          <p:cNvPr id="238" name="Google Shape;238;g36fda62b7db_3_0"/>
          <p:cNvSpPr txBox="1"/>
          <p:nvPr/>
        </p:nvSpPr>
        <p:spPr>
          <a:xfrm>
            <a:off x="99125" y="1011588"/>
            <a:ext cx="3122100" cy="567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dirty="0">
                <a:solidFill>
                  <a:srgbClr val="00427A"/>
                </a:solidFill>
                <a:latin typeface="Calibri"/>
                <a:ea typeface="Calibri"/>
                <a:cs typeface="Calibri"/>
                <a:sym typeface="Calibri"/>
              </a:rPr>
              <a:t>Variables:</a:t>
            </a:r>
            <a:endParaRPr sz="2100" b="1" dirty="0">
              <a:solidFill>
                <a:srgbClr val="00427A"/>
              </a:solidFill>
              <a:latin typeface="Calibri"/>
              <a:ea typeface="Calibri"/>
              <a:cs typeface="Calibri"/>
              <a:sym typeface="Calibri"/>
            </a:endParaRPr>
          </a:p>
          <a:p>
            <a:pPr marL="0" lvl="0" indent="0" algn="l" rtl="0">
              <a:spcBef>
                <a:spcPts val="0"/>
              </a:spcBef>
              <a:spcAft>
                <a:spcPts val="0"/>
              </a:spcAft>
              <a:buNone/>
            </a:pPr>
            <a:endParaRPr sz="2000" b="1" dirty="0">
              <a:solidFill>
                <a:srgbClr val="00427A"/>
              </a:solidFill>
              <a:latin typeface="Calibri"/>
              <a:ea typeface="Calibri"/>
              <a:cs typeface="Calibri"/>
              <a:sym typeface="Calibri"/>
            </a:endParaRPr>
          </a:p>
          <a:p>
            <a:pPr marL="457200" lvl="0" indent="-330200" algn="l" rtl="0">
              <a:spcBef>
                <a:spcPts val="0"/>
              </a:spcBef>
              <a:spcAft>
                <a:spcPts val="0"/>
              </a:spcAft>
              <a:buClr>
                <a:schemeClr val="dk1"/>
              </a:buClr>
              <a:buSzPts val="1600"/>
              <a:buAutoNum type="arabicPeriod"/>
            </a:pPr>
            <a:r>
              <a:rPr lang="en-US" sz="1600" b="1" dirty="0">
                <a:solidFill>
                  <a:schemeClr val="dk1"/>
                </a:solidFill>
              </a:rPr>
              <a:t>Presence</a:t>
            </a:r>
            <a:endParaRPr sz="1600" b="1" dirty="0">
              <a:solidFill>
                <a:schemeClr val="dk1"/>
              </a:solidFill>
            </a:endParaRPr>
          </a:p>
          <a:p>
            <a:pPr marL="457200" lvl="0" indent="-330200" algn="l" rtl="0">
              <a:spcBef>
                <a:spcPts val="0"/>
              </a:spcBef>
              <a:spcAft>
                <a:spcPts val="0"/>
              </a:spcAft>
              <a:buClr>
                <a:schemeClr val="dk1"/>
              </a:buClr>
              <a:buSzPts val="1600"/>
              <a:buChar char="-"/>
            </a:pPr>
            <a:r>
              <a:rPr lang="en-US" sz="1600" dirty="0">
                <a:solidFill>
                  <a:schemeClr val="dk1"/>
                </a:solidFill>
              </a:rPr>
              <a:t>Presence/absence </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Potential: Coverage Index (low/medium/high)</a:t>
            </a:r>
            <a:endParaRPr sz="1600" dirty="0">
              <a:solidFill>
                <a:schemeClr val="dk1"/>
              </a:solidFill>
            </a:endParaRPr>
          </a:p>
          <a:p>
            <a:pPr marL="457200" lvl="0" indent="0" algn="l" rtl="0">
              <a:lnSpc>
                <a:spcPct val="115000"/>
              </a:lnSpc>
              <a:spcBef>
                <a:spcPts val="0"/>
              </a:spcBef>
              <a:spcAft>
                <a:spcPts val="0"/>
              </a:spcAft>
              <a:buNone/>
            </a:pPr>
            <a:endParaRPr sz="1600" dirty="0">
              <a:solidFill>
                <a:schemeClr val="dk1"/>
              </a:solidFill>
            </a:endParaRPr>
          </a:p>
          <a:p>
            <a:pPr marL="127000" lvl="0" algn="l" rtl="0">
              <a:lnSpc>
                <a:spcPct val="115000"/>
              </a:lnSpc>
              <a:spcBef>
                <a:spcPts val="0"/>
              </a:spcBef>
              <a:spcAft>
                <a:spcPts val="0"/>
              </a:spcAft>
              <a:buClr>
                <a:schemeClr val="dk1"/>
              </a:buClr>
              <a:buSzPts val="1600"/>
            </a:pPr>
            <a:r>
              <a:rPr lang="en-US" sz="1600" b="1" dirty="0">
                <a:solidFill>
                  <a:schemeClr val="dk1"/>
                </a:solidFill>
              </a:rPr>
              <a:t>2. Environmental Conditions</a:t>
            </a:r>
            <a:endParaRPr sz="1600" b="1"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Water Temperature</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Net wind direction and speed</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Nutrients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Salinity </a:t>
            </a:r>
            <a:endParaRPr sz="1600" dirty="0">
              <a:solidFill>
                <a:schemeClr val="dk1"/>
              </a:solidFill>
            </a:endParaRPr>
          </a:p>
          <a:p>
            <a:pPr marL="457200" lvl="0" indent="0" algn="l" rtl="0">
              <a:lnSpc>
                <a:spcPct val="115000"/>
              </a:lnSpc>
              <a:spcBef>
                <a:spcPts val="0"/>
              </a:spcBef>
              <a:spcAft>
                <a:spcPts val="0"/>
              </a:spcAft>
              <a:buNone/>
            </a:pPr>
            <a:endParaRPr sz="1600" dirty="0">
              <a:solidFill>
                <a:schemeClr val="dk1"/>
              </a:solidFill>
            </a:endParaRPr>
          </a:p>
          <a:p>
            <a:pPr marL="127000" lvl="0" algn="l" rtl="0">
              <a:lnSpc>
                <a:spcPct val="115000"/>
              </a:lnSpc>
              <a:spcBef>
                <a:spcPts val="1200"/>
              </a:spcBef>
              <a:spcAft>
                <a:spcPts val="0"/>
              </a:spcAft>
              <a:buClr>
                <a:schemeClr val="dk1"/>
              </a:buClr>
              <a:buSzPts val="1600"/>
            </a:pPr>
            <a:r>
              <a:rPr lang="en-US" sz="1600" b="1" dirty="0">
                <a:solidFill>
                  <a:schemeClr val="dk1"/>
                </a:solidFill>
              </a:rPr>
              <a:t>3. Linkage</a:t>
            </a:r>
            <a:endParaRPr sz="1600" b="1"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Net direction and velocity of currents </a:t>
            </a:r>
            <a:endParaRPr sz="1600" dirty="0">
              <a:solidFill>
                <a:schemeClr val="dk1"/>
              </a:solidFill>
            </a:endParaRPr>
          </a:p>
          <a:p>
            <a:pPr marL="457200" lvl="0" indent="-330200" algn="l" rtl="0">
              <a:lnSpc>
                <a:spcPct val="115000"/>
              </a:lnSpc>
              <a:spcBef>
                <a:spcPts val="0"/>
              </a:spcBef>
              <a:spcAft>
                <a:spcPts val="1200"/>
              </a:spcAft>
              <a:buClr>
                <a:schemeClr val="dk1"/>
              </a:buClr>
              <a:buSzPts val="1600"/>
              <a:buChar char="-"/>
            </a:pPr>
            <a:r>
              <a:rPr lang="en-US" sz="1600" dirty="0">
                <a:solidFill>
                  <a:schemeClr val="dk1"/>
                </a:solidFill>
              </a:rPr>
              <a:t>Marine traffic/port proximity </a:t>
            </a:r>
            <a:endParaRPr sz="1600" dirty="0">
              <a:solidFill>
                <a:srgbClr val="00427A"/>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36fda62b7db_1_14"/>
          <p:cNvSpPr txBox="1">
            <a:spLocks noGrp="1"/>
          </p:cNvSpPr>
          <p:nvPr>
            <p:ph type="title"/>
          </p:nvPr>
        </p:nvSpPr>
        <p:spPr>
          <a:xfrm>
            <a:off x="838200" y="365125"/>
            <a:ext cx="10515600" cy="750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Conclusion and Discussion </a:t>
            </a:r>
            <a:r>
              <a:rPr lang="en-US" sz="4000"/>
              <a:t>— Key Outcomes</a:t>
            </a:r>
            <a:endParaRPr sz="4000"/>
          </a:p>
        </p:txBody>
      </p:sp>
      <p:sp>
        <p:nvSpPr>
          <p:cNvPr id="245" name="Google Shape;245;g36fda62b7db_1_14"/>
          <p:cNvSpPr txBox="1">
            <a:spLocks noGrp="1"/>
          </p:cNvSpPr>
          <p:nvPr>
            <p:ph type="body" idx="1"/>
          </p:nvPr>
        </p:nvSpPr>
        <p:spPr>
          <a:xfrm>
            <a:off x="838200" y="1526250"/>
            <a:ext cx="8264400" cy="41493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r>
              <a:rPr lang="en-US"/>
              <a:t>Proposed a graph neural network based solution for early detection of R. okamurae migration.</a:t>
            </a:r>
            <a:endParaRPr/>
          </a:p>
          <a:p>
            <a:pPr marL="0" lvl="0" indent="0" algn="l" rtl="0">
              <a:spcBef>
                <a:spcPts val="1000"/>
              </a:spcBef>
              <a:spcAft>
                <a:spcPts val="0"/>
              </a:spcAft>
              <a:buNone/>
            </a:pPr>
            <a:endParaRPr/>
          </a:p>
          <a:p>
            <a:pPr marL="0" lvl="0" indent="0" algn="l" rtl="0">
              <a:spcBef>
                <a:spcPts val="1000"/>
              </a:spcBef>
              <a:spcAft>
                <a:spcPts val="0"/>
              </a:spcAft>
              <a:buNone/>
            </a:pPr>
            <a:r>
              <a:rPr lang="en-US"/>
              <a:t>Demonstrated feasibility of classical presence / absence detection using using a CNN and Remote Observation data.</a:t>
            </a:r>
            <a:endParaRPr/>
          </a:p>
          <a:p>
            <a:pPr marL="0" lvl="0" indent="0" algn="l" rtl="0">
              <a:spcBef>
                <a:spcPts val="1000"/>
              </a:spcBef>
              <a:spcAft>
                <a:spcPts val="0"/>
              </a:spcAft>
              <a:buNone/>
            </a:pPr>
            <a:endParaRPr/>
          </a:p>
          <a:p>
            <a:pPr marL="0" lvl="0" indent="0" algn="l" rtl="0">
              <a:spcBef>
                <a:spcPts val="1000"/>
              </a:spcBef>
              <a:spcAft>
                <a:spcPts val="0"/>
              </a:spcAft>
              <a:buNone/>
            </a:pPr>
            <a:r>
              <a:rPr lang="en-US"/>
              <a:t>A suitability score obtained for multiple global  locations based on data analysis.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Analysis of what implementation pathways might entail.</a:t>
            </a:r>
            <a:endParaRPr/>
          </a:p>
          <a:p>
            <a:pPr marL="0" lvl="0" indent="0" algn="l" rtl="0">
              <a:spcBef>
                <a:spcPts val="1000"/>
              </a:spcBef>
              <a:spcAft>
                <a:spcPts val="0"/>
              </a:spcAft>
              <a:buNone/>
            </a:pPr>
            <a:endParaRPr/>
          </a:p>
          <a:p>
            <a:pPr marL="0" lvl="0" indent="0" algn="l" rtl="0">
              <a:spcBef>
                <a:spcPts val="1000"/>
              </a:spcBef>
              <a:spcAft>
                <a:spcPts val="0"/>
              </a:spcAft>
              <a:buClr>
                <a:schemeClr val="dk1"/>
              </a:buClr>
              <a:buSzPct val="39285"/>
              <a:buFont typeface="Arial"/>
              <a:buNone/>
            </a:pPr>
            <a:r>
              <a:rPr lang="en-US"/>
              <a:t>eDNA can complement development of labelled datasets and improve input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3894e72b907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300">
                <a:solidFill>
                  <a:srgbClr val="11848D"/>
                </a:solidFill>
                <a:latin typeface="Arial"/>
                <a:ea typeface="Arial"/>
                <a:cs typeface="Arial"/>
                <a:sym typeface="Arial"/>
              </a:rPr>
              <a:t>Catalogue</a:t>
            </a:r>
            <a:endParaRPr sz="3300">
              <a:solidFill>
                <a:srgbClr val="11848D"/>
              </a:solidFill>
              <a:latin typeface="Arial"/>
              <a:ea typeface="Arial"/>
              <a:cs typeface="Arial"/>
              <a:sym typeface="Arial"/>
            </a:endParaRPr>
          </a:p>
          <a:p>
            <a:pPr marL="0" lvl="0" indent="0" algn="l" rtl="0">
              <a:lnSpc>
                <a:spcPct val="90000"/>
              </a:lnSpc>
              <a:spcBef>
                <a:spcPts val="0"/>
              </a:spcBef>
              <a:spcAft>
                <a:spcPts val="0"/>
              </a:spcAft>
              <a:buSzPts val="1800"/>
              <a:buNone/>
            </a:pPr>
            <a:endParaRPr/>
          </a:p>
        </p:txBody>
      </p:sp>
      <p:sp>
        <p:nvSpPr>
          <p:cNvPr id="101" name="Google Shape;101;g3894e72b907_0_0"/>
          <p:cNvSpPr txBox="1">
            <a:spLocks noGrp="1"/>
          </p:cNvSpPr>
          <p:nvPr>
            <p:ph type="body" idx="1"/>
          </p:nvPr>
        </p:nvSpPr>
        <p:spPr>
          <a:xfrm>
            <a:off x="838200" y="1415375"/>
            <a:ext cx="8348700" cy="45234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1000"/>
              </a:spcBef>
              <a:spcAft>
                <a:spcPts val="0"/>
              </a:spcAft>
              <a:buSzPts val="1800"/>
              <a:buNone/>
            </a:pPr>
            <a:r>
              <a:rPr lang="en-US"/>
              <a:t>Introduction</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r>
              <a:rPr lang="en-US"/>
              <a:t>Detection</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r>
              <a:rPr lang="en-US"/>
              <a:t>Early Detection</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r>
              <a:rPr lang="en-US"/>
              <a:t>Discussion &amp; 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3894e72b907_1_958"/>
          <p:cNvSpPr txBox="1">
            <a:spLocks noGrp="1"/>
          </p:cNvSpPr>
          <p:nvPr>
            <p:ph type="title"/>
          </p:nvPr>
        </p:nvSpPr>
        <p:spPr>
          <a:xfrm>
            <a:off x="838200" y="980793"/>
            <a:ext cx="8348700" cy="515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10000"/>
              <a:buNone/>
            </a:pPr>
            <a:r>
              <a:rPr lang="en-US"/>
              <a:t>Thank you!</a:t>
            </a:r>
            <a:endParaRPr sz="4000"/>
          </a:p>
        </p:txBody>
      </p:sp>
      <p:sp>
        <p:nvSpPr>
          <p:cNvPr id="252" name="Google Shape;252;g3894e72b907_1_958"/>
          <p:cNvSpPr txBox="1">
            <a:spLocks noGrp="1"/>
          </p:cNvSpPr>
          <p:nvPr>
            <p:ph type="body" idx="1"/>
          </p:nvPr>
        </p:nvSpPr>
        <p:spPr>
          <a:xfrm>
            <a:off x="838200" y="2116025"/>
            <a:ext cx="8348700" cy="4170000"/>
          </a:xfrm>
          <a:prstGeom prst="rect">
            <a:avLst/>
          </a:prstGeom>
          <a:noFill/>
          <a:ln>
            <a:noFill/>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SzPts val="2544"/>
              <a:buNone/>
            </a:pPr>
            <a:r>
              <a:rPr lang="en-US" sz="2056" b="1" dirty="0"/>
              <a:t>From:</a:t>
            </a:r>
            <a:endParaRPr sz="2056" b="1" dirty="0"/>
          </a:p>
          <a:p>
            <a:pPr marL="0" marR="0" lvl="0" indent="0" algn="l" rtl="0">
              <a:lnSpc>
                <a:spcPct val="140000"/>
              </a:lnSpc>
              <a:spcBef>
                <a:spcPts val="0"/>
              </a:spcBef>
              <a:spcAft>
                <a:spcPts val="0"/>
              </a:spcAft>
              <a:buSzPts val="2544"/>
              <a:buNone/>
            </a:pPr>
            <a:r>
              <a:rPr lang="en-US" sz="2056" b="1" dirty="0"/>
              <a:t>Gayathri Girish Nair</a:t>
            </a:r>
            <a:endParaRPr sz="2056" b="1" dirty="0"/>
          </a:p>
          <a:p>
            <a:pPr marL="0" lvl="0" indent="0" algn="l" rtl="0">
              <a:lnSpc>
                <a:spcPct val="140000"/>
              </a:lnSpc>
              <a:spcBef>
                <a:spcPts val="0"/>
              </a:spcBef>
              <a:spcAft>
                <a:spcPts val="0"/>
              </a:spcAft>
              <a:buSzPts val="2544"/>
              <a:buNone/>
            </a:pPr>
            <a:r>
              <a:rPr lang="en-US" sz="2056" b="1" dirty="0" err="1"/>
              <a:t>Yongyao</a:t>
            </a:r>
            <a:r>
              <a:rPr lang="en-US" sz="2056" b="1" dirty="0"/>
              <a:t> Liang</a:t>
            </a:r>
            <a:endParaRPr sz="2056" b="1" dirty="0"/>
          </a:p>
          <a:p>
            <a:pPr marL="0" lvl="0" indent="0" algn="l" rtl="0">
              <a:lnSpc>
                <a:spcPct val="140000"/>
              </a:lnSpc>
              <a:spcBef>
                <a:spcPts val="0"/>
              </a:spcBef>
              <a:spcAft>
                <a:spcPts val="0"/>
              </a:spcAft>
              <a:buSzPts val="2544"/>
              <a:buNone/>
            </a:pPr>
            <a:r>
              <a:rPr lang="en-US" sz="2056" b="1" dirty="0"/>
              <a:t>Aditi </a:t>
            </a:r>
            <a:r>
              <a:rPr lang="en-US" sz="2056" b="1" dirty="0" err="1"/>
              <a:t>Paretkar</a:t>
            </a:r>
            <a:endParaRPr sz="2056" b="1" dirty="0"/>
          </a:p>
          <a:p>
            <a:pPr marL="0" lvl="0" indent="0" algn="l" rtl="0">
              <a:lnSpc>
                <a:spcPct val="140000"/>
              </a:lnSpc>
              <a:spcBef>
                <a:spcPts val="0"/>
              </a:spcBef>
              <a:spcAft>
                <a:spcPts val="0"/>
              </a:spcAft>
              <a:buClr>
                <a:schemeClr val="dk1"/>
              </a:buClr>
              <a:buSzPts val="2544"/>
              <a:buFont typeface="Arial"/>
              <a:buNone/>
            </a:pPr>
            <a:r>
              <a:rPr lang="en-US" sz="2056" b="1" dirty="0"/>
              <a:t>Aidan Magee</a:t>
            </a:r>
            <a:endParaRPr sz="2056" b="1" dirty="0"/>
          </a:p>
          <a:p>
            <a:pPr marL="0" marR="0" lvl="0" indent="0" algn="l" rtl="0">
              <a:lnSpc>
                <a:spcPct val="140000"/>
              </a:lnSpc>
              <a:spcBef>
                <a:spcPts val="0"/>
              </a:spcBef>
              <a:spcAft>
                <a:spcPts val="0"/>
              </a:spcAft>
              <a:buClr>
                <a:srgbClr val="000000"/>
              </a:buClr>
              <a:buSzPts val="2544"/>
              <a:buFont typeface="Arial"/>
              <a:buNone/>
            </a:pPr>
            <a:r>
              <a:rPr lang="en-US" sz="2056" b="1" dirty="0"/>
              <a:t>Hafssa </a:t>
            </a:r>
            <a:r>
              <a:rPr lang="en-US" sz="2056" b="1" dirty="0" err="1"/>
              <a:t>Najouh</a:t>
            </a:r>
            <a:endParaRPr sz="2056" b="1" dirty="0"/>
          </a:p>
          <a:p>
            <a:pPr marL="0" marR="0" lvl="0" indent="0" algn="l" rtl="0">
              <a:lnSpc>
                <a:spcPct val="140000"/>
              </a:lnSpc>
              <a:spcBef>
                <a:spcPts val="0"/>
              </a:spcBef>
              <a:spcAft>
                <a:spcPts val="0"/>
              </a:spcAft>
              <a:buClr>
                <a:srgbClr val="000000"/>
              </a:buClr>
              <a:buSzPts val="2544"/>
              <a:buFont typeface="Arial"/>
              <a:buNone/>
            </a:pPr>
            <a:r>
              <a:rPr lang="en-US" sz="2056" b="1" dirty="0"/>
              <a:t>Rogier </a:t>
            </a:r>
            <a:r>
              <a:rPr lang="en-US" sz="2056" b="1" dirty="0" err="1"/>
              <a:t>Putker</a:t>
            </a:r>
            <a:endParaRPr sz="2056" b="1" dirty="0"/>
          </a:p>
          <a:p>
            <a:pPr marL="0" marR="0" lvl="0" indent="0" algn="l" rtl="0">
              <a:lnSpc>
                <a:spcPct val="140000"/>
              </a:lnSpc>
              <a:spcBef>
                <a:spcPts val="0"/>
              </a:spcBef>
              <a:spcAft>
                <a:spcPts val="0"/>
              </a:spcAft>
              <a:buSzPts val="2544"/>
              <a:buNone/>
            </a:pPr>
            <a:r>
              <a:rPr lang="en-US" sz="2056" b="1" dirty="0"/>
              <a:t>Tingting Kang</a:t>
            </a:r>
            <a:endParaRPr sz="2056" b="1" dirty="0"/>
          </a:p>
          <a:p>
            <a:pPr marL="0" lvl="0" indent="0" algn="l" rtl="0">
              <a:lnSpc>
                <a:spcPct val="140000"/>
              </a:lnSpc>
              <a:spcBef>
                <a:spcPts val="0"/>
              </a:spcBef>
              <a:spcAft>
                <a:spcPts val="0"/>
              </a:spcAft>
              <a:buClr>
                <a:schemeClr val="dk1"/>
              </a:buClr>
              <a:buSzPts val="2544"/>
              <a:buFont typeface="Arial"/>
              <a:buNone/>
            </a:pPr>
            <a:r>
              <a:rPr lang="en-US" sz="2056" b="1" dirty="0"/>
              <a:t>Muhammad Bin Arif</a:t>
            </a:r>
            <a:endParaRPr sz="2056"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36fda62b7db_1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r>
              <a:rPr lang="en-US" sz="3200"/>
              <a:t>– The Challenge</a:t>
            </a:r>
            <a:endParaRPr sz="3200"/>
          </a:p>
        </p:txBody>
      </p:sp>
      <p:sp>
        <p:nvSpPr>
          <p:cNvPr id="108" name="Google Shape;108;g36fda62b7db_1_1"/>
          <p:cNvSpPr txBox="1">
            <a:spLocks noGrp="1"/>
          </p:cNvSpPr>
          <p:nvPr>
            <p:ph type="body" idx="1"/>
          </p:nvPr>
        </p:nvSpPr>
        <p:spPr>
          <a:xfrm>
            <a:off x="838200" y="1825625"/>
            <a:ext cx="7754100" cy="41493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a:t>Issue:</a:t>
            </a:r>
            <a:endParaRPr/>
          </a:p>
          <a:p>
            <a:pPr marL="0" lvl="0" indent="0" algn="l" rtl="0">
              <a:spcBef>
                <a:spcPts val="1000"/>
              </a:spcBef>
              <a:spcAft>
                <a:spcPts val="0"/>
              </a:spcAft>
              <a:buNone/>
            </a:pPr>
            <a:r>
              <a:rPr lang="en-US"/>
              <a:t>Rugulopteryx okamurae (RO) is a rapidly spreading invasive species threatening marine ecosystems.</a:t>
            </a:r>
            <a:endParaRPr/>
          </a:p>
          <a:p>
            <a:pPr marL="0" lvl="0" indent="0" algn="l" rtl="0">
              <a:spcBef>
                <a:spcPts val="1000"/>
              </a:spcBef>
              <a:spcAft>
                <a:spcPts val="0"/>
              </a:spcAft>
              <a:buNone/>
            </a:pPr>
            <a:r>
              <a:rPr lang="en-US"/>
              <a:t>Traditional monitoring methods are limited by scale, resolution, and timing.</a:t>
            </a:r>
            <a:endParaRPr/>
          </a:p>
          <a:p>
            <a:pPr marL="0" lvl="0" indent="0" algn="l" rtl="0">
              <a:spcBef>
                <a:spcPts val="1000"/>
              </a:spcBef>
              <a:spcAft>
                <a:spcPts val="0"/>
              </a:spcAft>
              <a:buNone/>
            </a:pPr>
            <a:endParaRPr/>
          </a:p>
          <a:p>
            <a:pPr marL="0" lvl="0" indent="0" algn="l" rtl="0">
              <a:spcBef>
                <a:spcPts val="1000"/>
              </a:spcBef>
              <a:spcAft>
                <a:spcPts val="0"/>
              </a:spcAft>
              <a:buNone/>
            </a:pPr>
            <a:r>
              <a:rPr lang="en-US"/>
              <a:t>Goal: </a:t>
            </a:r>
            <a:endParaRPr/>
          </a:p>
          <a:p>
            <a:pPr marL="0" lvl="0" indent="0" algn="l" rtl="0">
              <a:spcBef>
                <a:spcPts val="1000"/>
              </a:spcBef>
              <a:spcAft>
                <a:spcPts val="0"/>
              </a:spcAft>
              <a:buNone/>
            </a:pPr>
            <a:r>
              <a:rPr lang="en-US"/>
              <a:t>Develop an early detection system to identify and predict RO spread across multiple regions.</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109" name="Google Shape;109;g36fda62b7db_1_1"/>
          <p:cNvPicPr preferRelativeResize="0"/>
          <p:nvPr/>
        </p:nvPicPr>
        <p:blipFill>
          <a:blip r:embed="rId3">
            <a:alphaModFix/>
          </a:blip>
          <a:stretch>
            <a:fillRect/>
          </a:stretch>
        </p:blipFill>
        <p:spPr>
          <a:xfrm>
            <a:off x="8592350" y="4456350"/>
            <a:ext cx="3599651" cy="2401651"/>
          </a:xfrm>
          <a:prstGeom prst="rect">
            <a:avLst/>
          </a:prstGeom>
          <a:noFill/>
          <a:ln>
            <a:noFill/>
          </a:ln>
        </p:spPr>
      </p:pic>
      <p:sp>
        <p:nvSpPr>
          <p:cNvPr id="110" name="Google Shape;110;g36fda62b7db_1_1"/>
          <p:cNvSpPr txBox="1"/>
          <p:nvPr/>
        </p:nvSpPr>
        <p:spPr>
          <a:xfrm>
            <a:off x="221125" y="5512575"/>
            <a:ext cx="78240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00427A"/>
                </a:solidFill>
                <a:latin typeface="Calibri"/>
                <a:ea typeface="Calibri"/>
                <a:cs typeface="Calibri"/>
                <a:sym typeface="Calibri"/>
              </a:rPr>
              <a:t>https://www.firmm.org/en/news/article/items/rugulopterix-okamurae-or-how-ecosystems-collaps</a:t>
            </a:r>
            <a:endParaRPr sz="1800">
              <a:solidFill>
                <a:srgbClr val="00427A"/>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36fdbdeca0e_0_17"/>
          <p:cNvPicPr preferRelativeResize="0"/>
          <p:nvPr/>
        </p:nvPicPr>
        <p:blipFill>
          <a:blip r:embed="rId3">
            <a:alphaModFix/>
          </a:blip>
          <a:stretch>
            <a:fillRect/>
          </a:stretch>
        </p:blipFill>
        <p:spPr>
          <a:xfrm>
            <a:off x="6595700" y="221100"/>
            <a:ext cx="5596302" cy="2908550"/>
          </a:xfrm>
          <a:prstGeom prst="rect">
            <a:avLst/>
          </a:prstGeom>
          <a:noFill/>
          <a:ln>
            <a:noFill/>
          </a:ln>
        </p:spPr>
      </p:pic>
      <p:sp>
        <p:nvSpPr>
          <p:cNvPr id="117" name="Google Shape;117;g36fdbdeca0e_0_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endParaRPr/>
          </a:p>
          <a:p>
            <a:pPr marL="0" lvl="0" indent="0" algn="l" rtl="0">
              <a:spcBef>
                <a:spcPts val="0"/>
              </a:spcBef>
              <a:spcAft>
                <a:spcPts val="0"/>
              </a:spcAft>
              <a:buNone/>
            </a:pPr>
            <a:r>
              <a:rPr lang="en-US" sz="3200"/>
              <a:t>– The Inspiration</a:t>
            </a:r>
            <a:endParaRPr sz="3200"/>
          </a:p>
        </p:txBody>
      </p:sp>
      <p:sp>
        <p:nvSpPr>
          <p:cNvPr id="118" name="Google Shape;118;g36fdbdeca0e_0_17"/>
          <p:cNvSpPr txBox="1">
            <a:spLocks noGrp="1"/>
          </p:cNvSpPr>
          <p:nvPr>
            <p:ph type="body" idx="1"/>
          </p:nvPr>
        </p:nvSpPr>
        <p:spPr>
          <a:xfrm>
            <a:off x="838200" y="1825625"/>
            <a:ext cx="5757600" cy="41493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r>
              <a:rPr lang="en-US"/>
              <a:t>Cancer Spread Model:</a:t>
            </a:r>
            <a:endParaRPr/>
          </a:p>
          <a:p>
            <a:pPr marL="0" lvl="0" indent="0" algn="l" rtl="0">
              <a:spcBef>
                <a:spcPts val="1000"/>
              </a:spcBef>
              <a:spcAft>
                <a:spcPts val="0"/>
              </a:spcAft>
              <a:buNone/>
            </a:pPr>
            <a:r>
              <a:rPr lang="en-US"/>
              <a:t>Inspired by graph-based cancer imaging models, which link: Tumor spread patterns &amp; Connectivity between lymph nodes.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RO Spread Model:</a:t>
            </a:r>
            <a:endParaRPr/>
          </a:p>
          <a:p>
            <a:pPr marL="0" lvl="0" indent="0" algn="l" rtl="0">
              <a:spcBef>
                <a:spcPts val="1000"/>
              </a:spcBef>
              <a:spcAft>
                <a:spcPts val="0"/>
              </a:spcAft>
              <a:buNone/>
            </a:pPr>
            <a:r>
              <a:rPr lang="en-US"/>
              <a:t>With further evidence of other successful use cases  of GNNs for spatio-temporal progression modelling = our core problem (e.g. disease spread) as well as some basic experimental evidence, we decided to go with this approach.</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119" name="Google Shape;119;g36fdbdeca0e_0_17"/>
          <p:cNvSpPr txBox="1"/>
          <p:nvPr/>
        </p:nvSpPr>
        <p:spPr>
          <a:xfrm>
            <a:off x="0" y="5440250"/>
            <a:ext cx="7824000" cy="112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700">
                <a:solidFill>
                  <a:srgbClr val="222222"/>
                </a:solidFill>
                <a:highlight>
                  <a:srgbClr val="FFFFFF"/>
                </a:highlight>
              </a:rPr>
              <a:t>Top: </a:t>
            </a:r>
            <a:r>
              <a:rPr lang="en-US" sz="1700">
                <a:solidFill>
                  <a:srgbClr val="222222"/>
                </a:solidFill>
                <a:highlight>
                  <a:srgbClr val="FFFFFF"/>
                </a:highlight>
                <a:uFill>
                  <a:noFill/>
                </a:uFill>
                <a:hlinkClick r:id="rId4">
                  <a:extLst>
                    <a:ext uri="{A12FA001-AC4F-418D-AE19-62706E023703}">
                      <ahyp:hlinkClr xmlns:ahyp="http://schemas.microsoft.com/office/drawing/2018/hyperlinkcolor" val="tx"/>
                    </a:ext>
                  </a:extLst>
                </a:hlinkClick>
              </a:rPr>
              <a:t>https://doi.org/10.1016/j.marenvres.2025.107093</a:t>
            </a:r>
            <a:r>
              <a:rPr lang="en-US" sz="1700">
                <a:solidFill>
                  <a:srgbClr val="222222"/>
                </a:solidFill>
                <a:highlight>
                  <a:srgbClr val="FFFFFF"/>
                </a:highlight>
              </a:rPr>
              <a:t>.</a:t>
            </a:r>
            <a:endParaRPr sz="1700">
              <a:solidFill>
                <a:srgbClr val="222222"/>
              </a:solidFill>
              <a:highlight>
                <a:srgbClr val="FFFFFF"/>
              </a:highlight>
            </a:endParaRPr>
          </a:p>
          <a:p>
            <a:pPr marL="0" marR="0" lvl="0" indent="0" algn="l" rtl="0">
              <a:lnSpc>
                <a:spcPct val="100000"/>
              </a:lnSpc>
              <a:spcBef>
                <a:spcPts val="0"/>
              </a:spcBef>
              <a:spcAft>
                <a:spcPts val="0"/>
              </a:spcAft>
              <a:buNone/>
            </a:pPr>
            <a:r>
              <a:rPr lang="en-US" sz="1700">
                <a:solidFill>
                  <a:srgbClr val="222222"/>
                </a:solidFill>
                <a:highlight>
                  <a:srgbClr val="FFFFFF"/>
                </a:highlight>
              </a:rPr>
              <a:t>Bottom: Kazmierski, M. and Haibe-Kains, B., 2021. Lymph node graph neural networks for cancer metastasis prediction. arXiv preprint arXiv:2106.01711.</a:t>
            </a:r>
            <a:endParaRPr sz="1700">
              <a:solidFill>
                <a:srgbClr val="00427A"/>
              </a:solidFill>
              <a:latin typeface="Calibri"/>
              <a:ea typeface="Calibri"/>
              <a:cs typeface="Calibri"/>
              <a:sym typeface="Calibri"/>
            </a:endParaRPr>
          </a:p>
        </p:txBody>
      </p:sp>
      <p:pic>
        <p:nvPicPr>
          <p:cNvPr id="120" name="Google Shape;120;g36fdbdeca0e_0_17"/>
          <p:cNvPicPr preferRelativeResize="0"/>
          <p:nvPr/>
        </p:nvPicPr>
        <p:blipFill>
          <a:blip r:embed="rId5">
            <a:alphaModFix/>
          </a:blip>
          <a:stretch>
            <a:fillRect/>
          </a:stretch>
        </p:blipFill>
        <p:spPr>
          <a:xfrm>
            <a:off x="7739050" y="4542950"/>
            <a:ext cx="4452951" cy="2315050"/>
          </a:xfrm>
          <a:prstGeom prst="rect">
            <a:avLst/>
          </a:prstGeom>
          <a:noFill/>
          <a:ln>
            <a:noFill/>
          </a:ln>
        </p:spPr>
      </p:pic>
      <p:cxnSp>
        <p:nvCxnSpPr>
          <p:cNvPr id="121" name="Google Shape;121;g36fdbdeca0e_0_17"/>
          <p:cNvCxnSpPr/>
          <p:nvPr/>
        </p:nvCxnSpPr>
        <p:spPr>
          <a:xfrm rot="10800000">
            <a:off x="9558925" y="2347300"/>
            <a:ext cx="17100" cy="2058000"/>
          </a:xfrm>
          <a:prstGeom prst="straightConnector1">
            <a:avLst/>
          </a:prstGeom>
          <a:noFill/>
          <a:ln w="76200" cap="flat" cmpd="sng">
            <a:solidFill>
              <a:srgbClr val="51939D"/>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36fdbdeca0e_0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r>
              <a:rPr lang="en-US" sz="3200"/>
              <a:t>– The Methodology</a:t>
            </a:r>
            <a:endParaRPr sz="3200"/>
          </a:p>
        </p:txBody>
      </p:sp>
      <p:sp>
        <p:nvSpPr>
          <p:cNvPr id="128" name="Google Shape;128;g36fdbdeca0e_0_36"/>
          <p:cNvSpPr txBox="1">
            <a:spLocks noGrp="1"/>
          </p:cNvSpPr>
          <p:nvPr>
            <p:ph type="body" idx="1"/>
          </p:nvPr>
        </p:nvSpPr>
        <p:spPr>
          <a:xfrm>
            <a:off x="838200" y="1825625"/>
            <a:ext cx="8348700" cy="4149300"/>
          </a:xfrm>
          <a:prstGeom prst="rect">
            <a:avLst/>
          </a:prstGeom>
        </p:spPr>
        <p:txBody>
          <a:bodyPr spcFirstLastPara="1" wrap="square" lIns="91425" tIns="45700" rIns="91425" bIns="45700" anchor="t" anchorCtr="0">
            <a:normAutofit fontScale="92500" lnSpcReduction="20000"/>
          </a:bodyPr>
          <a:lstStyle/>
          <a:p>
            <a:pPr marL="0" marR="0" lvl="0" indent="0" algn="l" rtl="0">
              <a:lnSpc>
                <a:spcPct val="90000"/>
              </a:lnSpc>
              <a:spcBef>
                <a:spcPts val="1000"/>
              </a:spcBef>
              <a:spcAft>
                <a:spcPts val="0"/>
              </a:spcAft>
              <a:buNone/>
            </a:pPr>
            <a:r>
              <a:rPr lang="en-US"/>
              <a:t>Graph-Based Detection Approach:</a:t>
            </a:r>
            <a:endParaRPr/>
          </a:p>
          <a:p>
            <a:pPr marL="0" marR="0" lvl="0" indent="0" algn="l" rtl="0">
              <a:lnSpc>
                <a:spcPct val="90000"/>
              </a:lnSpc>
              <a:spcBef>
                <a:spcPts val="1000"/>
              </a:spcBef>
              <a:spcAft>
                <a:spcPts val="0"/>
              </a:spcAft>
              <a:buNone/>
            </a:pPr>
            <a:r>
              <a:rPr lang="en-US"/>
              <a:t>Build a graph model representing RO spread across three global Regions of Interest (ROIs)</a:t>
            </a:r>
            <a:endParaRPr/>
          </a:p>
          <a:p>
            <a:pPr marL="0" marR="0" lvl="0" indent="0" algn="l" rtl="0">
              <a:lnSpc>
                <a:spcPct val="90000"/>
              </a:lnSpc>
              <a:spcBef>
                <a:spcPts val="1000"/>
              </a:spcBef>
              <a:spcAft>
                <a:spcPts val="0"/>
              </a:spcAft>
              <a:buNone/>
            </a:pPr>
            <a:r>
              <a:rPr lang="en-US"/>
              <a:t>Incorporate:</a:t>
            </a:r>
            <a:endParaRPr/>
          </a:p>
          <a:p>
            <a:pPr marL="0" marR="0" lvl="0" indent="0" algn="l" rtl="0">
              <a:lnSpc>
                <a:spcPct val="90000"/>
              </a:lnSpc>
              <a:spcBef>
                <a:spcPts val="1000"/>
              </a:spcBef>
              <a:spcAft>
                <a:spcPts val="0"/>
              </a:spcAft>
              <a:buNone/>
            </a:pPr>
            <a:r>
              <a:rPr lang="en-US"/>
              <a:t>Imaging characteristics from satellite data</a:t>
            </a:r>
            <a:endParaRPr/>
          </a:p>
          <a:p>
            <a:pPr marL="0" marR="0" lvl="0" indent="0" algn="l" rtl="0">
              <a:lnSpc>
                <a:spcPct val="90000"/>
              </a:lnSpc>
              <a:spcBef>
                <a:spcPts val="1000"/>
              </a:spcBef>
              <a:spcAft>
                <a:spcPts val="0"/>
              </a:spcAft>
              <a:buNone/>
            </a:pPr>
            <a:r>
              <a:rPr lang="en-US"/>
              <a:t>Spatial relationships between RO-affected sites</a:t>
            </a:r>
            <a:endParaRPr/>
          </a:p>
          <a:p>
            <a:pPr marL="0" marR="0" lvl="0" indent="0" algn="l" rtl="0">
              <a:lnSpc>
                <a:spcPct val="90000"/>
              </a:lnSpc>
              <a:spcBef>
                <a:spcPts val="1000"/>
              </a:spcBef>
              <a:spcAft>
                <a:spcPts val="0"/>
              </a:spcAft>
              <a:buNone/>
            </a:pPr>
            <a:r>
              <a:rPr lang="en-US"/>
              <a:t>Predict RO presence and spread patterns via Graph Neural Networks (GNNs)</a:t>
            </a:r>
            <a:endParaRPr/>
          </a:p>
          <a:p>
            <a:pPr marL="0" marR="0" lvl="0" indent="0" algn="l" rtl="0">
              <a:lnSpc>
                <a:spcPct val="90000"/>
              </a:lnSpc>
              <a:spcBef>
                <a:spcPts val="1000"/>
              </a:spcBef>
              <a:spcAft>
                <a:spcPts val="0"/>
              </a:spcAft>
              <a:buNone/>
            </a:pPr>
            <a:endParaRPr/>
          </a:p>
          <a:p>
            <a:pPr marL="0" marR="0" lvl="0" indent="0" algn="l" rtl="0">
              <a:lnSpc>
                <a:spcPct val="90000"/>
              </a:lnSpc>
              <a:spcBef>
                <a:spcPts val="1000"/>
              </a:spcBef>
              <a:spcAft>
                <a:spcPts val="0"/>
              </a:spcAft>
              <a:buNone/>
            </a:pPr>
            <a:endParaRPr/>
          </a:p>
          <a:p>
            <a:pPr marL="0" marR="0" lvl="0" indent="0" algn="l" rtl="0">
              <a:lnSpc>
                <a:spcPct val="90000"/>
              </a:lnSpc>
              <a:spcBef>
                <a:spcPts val="1000"/>
              </a:spcBef>
              <a:spcAft>
                <a:spcPts val="0"/>
              </a:spcAft>
              <a:buNone/>
            </a:pPr>
            <a:endParaRPr/>
          </a:p>
        </p:txBody>
      </p:sp>
      <p:sp>
        <p:nvSpPr>
          <p:cNvPr id="129" name="Google Shape;129;g36fdbdeca0e_0_36"/>
          <p:cNvSpPr txBox="1"/>
          <p:nvPr/>
        </p:nvSpPr>
        <p:spPr>
          <a:xfrm>
            <a:off x="221125" y="5221750"/>
            <a:ext cx="9133800" cy="112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chemeClr val="dk1"/>
                </a:solidFill>
              </a:rPr>
              <a:t>Pipeline: </a:t>
            </a:r>
            <a:endParaRPr sz="2000">
              <a:solidFill>
                <a:schemeClr val="dk1"/>
              </a:solidFill>
            </a:endParaRPr>
          </a:p>
          <a:p>
            <a:pPr marL="0" marR="0" lvl="0" indent="0" algn="l" rtl="0">
              <a:lnSpc>
                <a:spcPct val="100000"/>
              </a:lnSpc>
              <a:spcBef>
                <a:spcPts val="0"/>
              </a:spcBef>
              <a:spcAft>
                <a:spcPts val="0"/>
              </a:spcAft>
              <a:buNone/>
            </a:pPr>
            <a:r>
              <a:rPr lang="en-US" sz="2000" i="1">
                <a:solidFill>
                  <a:schemeClr val="dk1"/>
                </a:solidFill>
              </a:rPr>
              <a:t>Satellite data → Cropping → Graph construction → GNN model → Prediction</a:t>
            </a:r>
            <a:endParaRPr sz="2800">
              <a:solidFill>
                <a:srgbClr val="22222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36fdbdeca0e_0_4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r>
              <a:rPr lang="en-US" sz="3200"/>
              <a:t>–Datasets Overview</a:t>
            </a:r>
            <a:endParaRPr sz="3200"/>
          </a:p>
        </p:txBody>
      </p:sp>
      <p:sp>
        <p:nvSpPr>
          <p:cNvPr id="136" name="Google Shape;136;g36fdbdeca0e_0_49"/>
          <p:cNvSpPr txBox="1">
            <a:spLocks noGrp="1"/>
          </p:cNvSpPr>
          <p:nvPr>
            <p:ph type="body" idx="1"/>
          </p:nvPr>
        </p:nvSpPr>
        <p:spPr>
          <a:xfrm>
            <a:off x="838200" y="1573650"/>
            <a:ext cx="10081500" cy="4789200"/>
          </a:xfrm>
          <a:prstGeom prst="rect">
            <a:avLst/>
          </a:prstGeom>
        </p:spPr>
        <p:txBody>
          <a:bodyPr spcFirstLastPara="1" wrap="square" lIns="91425" tIns="45700" rIns="91425" bIns="45700" anchor="t" anchorCtr="0">
            <a:noAutofit/>
          </a:bodyPr>
          <a:lstStyle/>
          <a:p>
            <a:pPr marL="0" marR="0" lvl="0" indent="0" algn="l" rtl="0">
              <a:lnSpc>
                <a:spcPct val="70000"/>
              </a:lnSpc>
              <a:spcBef>
                <a:spcPts val="1000"/>
              </a:spcBef>
              <a:spcAft>
                <a:spcPts val="0"/>
              </a:spcAft>
              <a:buSzPts val="275"/>
              <a:buNone/>
            </a:pPr>
            <a:r>
              <a:rPr lang="en-US" sz="2200" b="1"/>
              <a:t>Observation Dataset:</a:t>
            </a:r>
            <a:endParaRPr sz="2200" b="1"/>
          </a:p>
          <a:p>
            <a:pPr marL="0" marR="0" lvl="0" indent="0" algn="l" rtl="0">
              <a:lnSpc>
                <a:spcPct val="70000"/>
              </a:lnSpc>
              <a:spcBef>
                <a:spcPts val="1000"/>
              </a:spcBef>
              <a:spcAft>
                <a:spcPts val="0"/>
              </a:spcAft>
              <a:buSzPts val="275"/>
              <a:buNone/>
            </a:pPr>
            <a:r>
              <a:rPr lang="en-US" sz="2200"/>
              <a:t>Binary record (presence/absence of RO)</a:t>
            </a:r>
            <a:endParaRPr sz="2200"/>
          </a:p>
          <a:p>
            <a:pPr marL="0" marR="0" lvl="0" indent="0" algn="l" rtl="0">
              <a:lnSpc>
                <a:spcPct val="70000"/>
              </a:lnSpc>
              <a:spcBef>
                <a:spcPts val="1000"/>
              </a:spcBef>
              <a:spcAft>
                <a:spcPts val="0"/>
              </a:spcAft>
              <a:buSzPts val="275"/>
              <a:buNone/>
            </a:pPr>
            <a:endParaRPr sz="1100"/>
          </a:p>
          <a:p>
            <a:pPr marL="0" marR="0" lvl="0" indent="0" algn="l" rtl="0">
              <a:lnSpc>
                <a:spcPct val="70000"/>
              </a:lnSpc>
              <a:spcBef>
                <a:spcPts val="1000"/>
              </a:spcBef>
              <a:spcAft>
                <a:spcPts val="0"/>
              </a:spcAft>
              <a:buSzPts val="275"/>
              <a:buNone/>
            </a:pPr>
            <a:r>
              <a:rPr lang="en-US" sz="2200" b="1"/>
              <a:t>Satellite Dataset:</a:t>
            </a:r>
            <a:endParaRPr sz="2200" b="1"/>
          </a:p>
          <a:p>
            <a:pPr marL="0" marR="0" lvl="0" indent="0" algn="l" rtl="0">
              <a:lnSpc>
                <a:spcPct val="70000"/>
              </a:lnSpc>
              <a:spcBef>
                <a:spcPts val="1000"/>
              </a:spcBef>
              <a:spcAft>
                <a:spcPts val="0"/>
              </a:spcAft>
              <a:buSzPts val="275"/>
              <a:buNone/>
            </a:pPr>
            <a:r>
              <a:rPr lang="en-US" sz="2200"/>
              <a:t>3-band imagery from 3 global ROIs</a:t>
            </a:r>
            <a:endParaRPr sz="2200"/>
          </a:p>
          <a:p>
            <a:pPr marL="0" marR="0" lvl="0" indent="0" algn="l" rtl="0">
              <a:lnSpc>
                <a:spcPct val="70000"/>
              </a:lnSpc>
              <a:spcBef>
                <a:spcPts val="1000"/>
              </a:spcBef>
              <a:spcAft>
                <a:spcPts val="0"/>
              </a:spcAft>
              <a:buSzPts val="275"/>
              <a:buNone/>
            </a:pPr>
            <a:endParaRPr sz="2200"/>
          </a:p>
          <a:p>
            <a:pPr marL="0" marR="0" lvl="0" indent="0" algn="l" rtl="0">
              <a:lnSpc>
                <a:spcPct val="70000"/>
              </a:lnSpc>
              <a:spcBef>
                <a:spcPts val="1000"/>
              </a:spcBef>
              <a:spcAft>
                <a:spcPts val="0"/>
              </a:spcAft>
              <a:buSzPts val="275"/>
              <a:buNone/>
            </a:pPr>
            <a:r>
              <a:rPr lang="en-US" sz="2200" b="1"/>
              <a:t>Simplest Implemented Model:</a:t>
            </a:r>
            <a:endParaRPr sz="2200" b="1"/>
          </a:p>
          <a:p>
            <a:pPr marL="0" marR="0" lvl="0" indent="0" algn="l" rtl="0">
              <a:lnSpc>
                <a:spcPct val="70000"/>
              </a:lnSpc>
              <a:spcBef>
                <a:spcPts val="1000"/>
              </a:spcBef>
              <a:spcAft>
                <a:spcPts val="0"/>
              </a:spcAft>
              <a:buSzPts val="275"/>
              <a:buNone/>
            </a:pPr>
            <a:r>
              <a:rPr lang="en-US" sz="2200"/>
              <a:t>Match datasets using geolocation (lat-long)</a:t>
            </a:r>
            <a:endParaRPr sz="2200"/>
          </a:p>
          <a:p>
            <a:pPr marL="0" lvl="0" indent="0" algn="l" rtl="0">
              <a:lnSpc>
                <a:spcPct val="70000"/>
              </a:lnSpc>
              <a:spcBef>
                <a:spcPts val="1000"/>
              </a:spcBef>
              <a:spcAft>
                <a:spcPts val="0"/>
              </a:spcAft>
              <a:buClr>
                <a:schemeClr val="dk1"/>
              </a:buClr>
              <a:buSzPts val="275"/>
              <a:buFont typeface="Arial"/>
              <a:buNone/>
            </a:pPr>
            <a:r>
              <a:rPr lang="en-US" sz="2200"/>
              <a:t>Crop satellite images into 64×64 pixel patches centered on observation points</a:t>
            </a:r>
            <a:endParaRPr sz="2200"/>
          </a:p>
          <a:p>
            <a:pPr marL="0" marR="0" lvl="0" indent="0" algn="l" rtl="0">
              <a:lnSpc>
                <a:spcPct val="70000"/>
              </a:lnSpc>
              <a:spcBef>
                <a:spcPts val="1000"/>
              </a:spcBef>
              <a:spcAft>
                <a:spcPts val="0"/>
              </a:spcAft>
              <a:buSzPts val="275"/>
              <a:buNone/>
            </a:pPr>
            <a:r>
              <a:rPr lang="en-US" sz="2200"/>
              <a:t>Use cropped images as inputs to CNN for prediction</a:t>
            </a:r>
            <a:endParaRPr sz="2200"/>
          </a:p>
          <a:p>
            <a:pPr marL="0" marR="0" lvl="0" indent="0" algn="l" rtl="0">
              <a:lnSpc>
                <a:spcPct val="70000"/>
              </a:lnSpc>
              <a:spcBef>
                <a:spcPts val="1000"/>
              </a:spcBef>
              <a:spcAft>
                <a:spcPts val="0"/>
              </a:spcAft>
              <a:buSzPts val="275"/>
              <a:buNone/>
            </a:pPr>
            <a:endParaRPr sz="2200"/>
          </a:p>
          <a:p>
            <a:pPr marL="0" marR="0" lvl="0" indent="0" algn="l" rtl="0">
              <a:lnSpc>
                <a:spcPct val="70000"/>
              </a:lnSpc>
              <a:spcBef>
                <a:spcPts val="1000"/>
              </a:spcBef>
              <a:spcAft>
                <a:spcPts val="0"/>
              </a:spcAft>
              <a:buSzPts val="275"/>
              <a:buNone/>
            </a:pPr>
            <a:r>
              <a:rPr lang="en-US" sz="2200" b="1"/>
              <a:t>Proposed Model: </a:t>
            </a:r>
            <a:endParaRPr sz="2200" b="1"/>
          </a:p>
          <a:p>
            <a:pPr marL="0" marR="0" lvl="0" indent="0" algn="l" rtl="0">
              <a:lnSpc>
                <a:spcPct val="70000"/>
              </a:lnSpc>
              <a:spcBef>
                <a:spcPts val="1000"/>
              </a:spcBef>
              <a:spcAft>
                <a:spcPts val="0"/>
              </a:spcAft>
              <a:buSzPts val="275"/>
              <a:buNone/>
            </a:pPr>
            <a:r>
              <a:rPr lang="en-US" sz="2200"/>
              <a:t>ROST Detection Model (GNN)</a:t>
            </a:r>
            <a:endParaRPr sz="2200"/>
          </a:p>
          <a:p>
            <a:pPr marL="0" marR="0" lvl="0" indent="0" algn="l" rtl="0">
              <a:lnSpc>
                <a:spcPct val="70000"/>
              </a:lnSpc>
              <a:spcBef>
                <a:spcPts val="1000"/>
              </a:spcBef>
              <a:spcAft>
                <a:spcPts val="0"/>
              </a:spcAft>
              <a:buSzPts val="275"/>
              <a:buNone/>
            </a:pPr>
            <a:endParaRPr sz="1500"/>
          </a:p>
          <a:p>
            <a:pPr marL="0" marR="0" lvl="0" indent="0" algn="l" rtl="0">
              <a:lnSpc>
                <a:spcPct val="70000"/>
              </a:lnSpc>
              <a:spcBef>
                <a:spcPts val="1000"/>
              </a:spcBef>
              <a:spcAft>
                <a:spcPts val="0"/>
              </a:spcAft>
              <a:buSzPts val="275"/>
              <a:buNone/>
            </a:pPr>
            <a:endParaRPr sz="1500"/>
          </a:p>
          <a:p>
            <a:pPr marL="0" marR="0" lvl="0" indent="0" algn="l" rtl="0">
              <a:lnSpc>
                <a:spcPct val="70000"/>
              </a:lnSpc>
              <a:spcBef>
                <a:spcPts val="1000"/>
              </a:spcBef>
              <a:spcAft>
                <a:spcPts val="0"/>
              </a:spcAft>
              <a:buSzPts val="275"/>
              <a:buNone/>
            </a:pP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6fda62b7db_1_28"/>
          <p:cNvSpPr txBox="1"/>
          <p:nvPr/>
        </p:nvSpPr>
        <p:spPr>
          <a:xfrm>
            <a:off x="539400" y="1363900"/>
            <a:ext cx="8283600" cy="4803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Environmental Conditions Extraction</a:t>
            </a:r>
            <a:endParaRPr sz="2800">
              <a:solidFill>
                <a:srgbClr val="00427A"/>
              </a:solidFill>
              <a:latin typeface="Calibri"/>
              <a:ea typeface="Calibri"/>
              <a:cs typeface="Calibri"/>
              <a:sym typeface="Calibri"/>
            </a:endParaRPr>
          </a:p>
          <a:p>
            <a:pPr marL="457200" lvl="0" indent="0" algn="l" rtl="0">
              <a:spcBef>
                <a:spcPts val="0"/>
              </a:spcBef>
              <a:spcAft>
                <a:spcPts val="0"/>
              </a:spcAft>
              <a:buNone/>
            </a:pPr>
            <a:endParaRPr sz="2800">
              <a:solidFill>
                <a:srgbClr val="00427A"/>
              </a:solidFill>
              <a:latin typeface="Calibri"/>
              <a:ea typeface="Calibri"/>
              <a:cs typeface="Calibri"/>
              <a:sym typeface="Calibri"/>
            </a:endParaRPr>
          </a:p>
          <a:p>
            <a:pPr marL="0" lvl="0" indent="0" algn="l" rtl="0">
              <a:spcBef>
                <a:spcPts val="0"/>
              </a:spcBef>
              <a:spcAft>
                <a:spcPts val="0"/>
              </a:spcAft>
              <a:buNone/>
            </a:pPr>
            <a:endParaRPr sz="2800">
              <a:solidFill>
                <a:srgbClr val="00427A"/>
              </a:solidFill>
              <a:latin typeface="Calibri"/>
              <a:ea typeface="Calibri"/>
              <a:cs typeface="Calibri"/>
              <a:sym typeface="Calibri"/>
            </a:endParaRPr>
          </a:p>
        </p:txBody>
      </p:sp>
      <p:pic>
        <p:nvPicPr>
          <p:cNvPr id="143" name="Google Shape;143;g36fda62b7db_1_28" title="Bio-oracl-correlation.png"/>
          <p:cNvPicPr preferRelativeResize="0"/>
          <p:nvPr/>
        </p:nvPicPr>
        <p:blipFill>
          <a:blip r:embed="rId3">
            <a:alphaModFix/>
          </a:blip>
          <a:stretch>
            <a:fillRect/>
          </a:stretch>
        </p:blipFill>
        <p:spPr>
          <a:xfrm>
            <a:off x="1094175" y="1844200"/>
            <a:ext cx="6542100" cy="4724126"/>
          </a:xfrm>
          <a:prstGeom prst="rect">
            <a:avLst/>
          </a:prstGeom>
          <a:noFill/>
          <a:ln>
            <a:noFill/>
          </a:ln>
        </p:spPr>
      </p:pic>
      <p:sp>
        <p:nvSpPr>
          <p:cNvPr id="144" name="Google Shape;144;g36fda62b7db_1_28"/>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36fdbdeca0e_2_39"/>
          <p:cNvSpPr txBox="1"/>
          <p:nvPr/>
        </p:nvSpPr>
        <p:spPr>
          <a:xfrm>
            <a:off x="539400" y="1363900"/>
            <a:ext cx="8306700" cy="524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Detection of Suitable Environmental Conditions</a:t>
            </a:r>
            <a:endParaRPr sz="2800">
              <a:solidFill>
                <a:srgbClr val="00427A"/>
              </a:solidFill>
              <a:latin typeface="Calibri"/>
              <a:ea typeface="Calibri"/>
              <a:cs typeface="Calibri"/>
              <a:sym typeface="Calibri"/>
            </a:endParaRPr>
          </a:p>
        </p:txBody>
      </p:sp>
      <p:pic>
        <p:nvPicPr>
          <p:cNvPr id="151" name="Google Shape;151;g36fdbdeca0e_2_39" title="oracl-data-correlation.png"/>
          <p:cNvPicPr preferRelativeResize="0"/>
          <p:nvPr/>
        </p:nvPicPr>
        <p:blipFill>
          <a:blip r:embed="rId3">
            <a:alphaModFix/>
          </a:blip>
          <a:stretch>
            <a:fillRect/>
          </a:stretch>
        </p:blipFill>
        <p:spPr>
          <a:xfrm>
            <a:off x="1148150" y="1888000"/>
            <a:ext cx="6873426" cy="4682151"/>
          </a:xfrm>
          <a:prstGeom prst="rect">
            <a:avLst/>
          </a:prstGeom>
          <a:noFill/>
          <a:ln>
            <a:noFill/>
          </a:ln>
        </p:spPr>
      </p:pic>
      <p:sp>
        <p:nvSpPr>
          <p:cNvPr id="152" name="Google Shape;152;g36fdbdeca0e_2_39"/>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g36fdbdeca0e_2_2" title="data-RO-map.png"/>
          <p:cNvPicPr preferRelativeResize="0"/>
          <p:nvPr/>
        </p:nvPicPr>
        <p:blipFill>
          <a:blip r:embed="rId3">
            <a:alphaModFix/>
          </a:blip>
          <a:stretch>
            <a:fillRect/>
          </a:stretch>
        </p:blipFill>
        <p:spPr>
          <a:xfrm>
            <a:off x="404450" y="1722100"/>
            <a:ext cx="10131750" cy="4777924"/>
          </a:xfrm>
          <a:prstGeom prst="rect">
            <a:avLst/>
          </a:prstGeom>
          <a:noFill/>
          <a:ln>
            <a:noFill/>
          </a:ln>
        </p:spPr>
      </p:pic>
      <p:sp>
        <p:nvSpPr>
          <p:cNvPr id="159" name="Google Shape;159;g36fdbdeca0e_2_2"/>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1304</Words>
  <Application>Microsoft Office PowerPoint</Application>
  <PresentationFormat>Widescreen</PresentationFormat>
  <Paragraphs>236</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Courier New</vt:lpstr>
      <vt:lpstr>Roboto Mono</vt:lpstr>
      <vt:lpstr>Arial</vt:lpstr>
      <vt:lpstr>Office Theme</vt:lpstr>
      <vt:lpstr>AI-Sandbox: Rugulopteryx OKamurae</vt:lpstr>
      <vt:lpstr>Catalogue </vt:lpstr>
      <vt:lpstr>Introduction – The Challenge</vt:lpstr>
      <vt:lpstr>Introduction  – The Inspiration</vt:lpstr>
      <vt:lpstr>Introduction – The Methodology</vt:lpstr>
      <vt:lpstr>Introduction –Datasets Overview</vt:lpstr>
      <vt:lpstr>Detection –Environment Condition-based Risk Model </vt:lpstr>
      <vt:lpstr>Detection –Environment Condition-based Risk Model </vt:lpstr>
      <vt:lpstr>Detection –Environment Condition-based Risk Model </vt:lpstr>
      <vt:lpstr>Detection –Environment Condition-based Risk Model </vt:lpstr>
      <vt:lpstr>Detection –Environment Condition-based Risk Model </vt:lpstr>
      <vt:lpstr>Detection – CNN </vt:lpstr>
      <vt:lpstr>PowerPoint Presentation</vt:lpstr>
      <vt:lpstr>PowerPoint Presentation</vt:lpstr>
      <vt:lpstr>Detection – UNet CNN </vt:lpstr>
      <vt:lpstr>Early Detection - GNN</vt:lpstr>
      <vt:lpstr>PowerPoint Presentation</vt:lpstr>
      <vt:lpstr>GNN Strategy Comparison </vt:lpstr>
      <vt:lpstr>Conclusion and Discussion — Key 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Andrew Parnell</dc:creator>
  <cp:lastModifiedBy>Gayathri Girish Nair</cp:lastModifiedBy>
  <cp:revision>2</cp:revision>
  <dcterms:created xsi:type="dcterms:W3CDTF">2025-09-24T09:34:21Z</dcterms:created>
  <dcterms:modified xsi:type="dcterms:W3CDTF">2025-11-07T20:53:36Z</dcterms:modified>
</cp:coreProperties>
</file>